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18"/>
  </p:notesMasterIdLst>
  <p:sldIdLst>
    <p:sldId id="256" r:id="rId2"/>
    <p:sldId id="281" r:id="rId3"/>
    <p:sldId id="280" r:id="rId4"/>
    <p:sldId id="286" r:id="rId5"/>
    <p:sldId id="259" r:id="rId6"/>
    <p:sldId id="283" r:id="rId7"/>
    <p:sldId id="263" r:id="rId8"/>
    <p:sldId id="294" r:id="rId9"/>
    <p:sldId id="277" r:id="rId10"/>
    <p:sldId id="288" r:id="rId11"/>
    <p:sldId id="291" r:id="rId12"/>
    <p:sldId id="284" r:id="rId13"/>
    <p:sldId id="295" r:id="rId14"/>
    <p:sldId id="285" r:id="rId15"/>
    <p:sldId id="292" r:id="rId16"/>
    <p:sldId id="29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99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706" autoAdjust="0"/>
    <p:restoredTop sz="73476"/>
  </p:normalViewPr>
  <p:slideViewPr>
    <p:cSldViewPr snapToGrid="0" snapToObjects="1">
      <p:cViewPr varScale="1">
        <p:scale>
          <a:sx n="46" d="100"/>
          <a:sy n="46" d="100"/>
        </p:scale>
        <p:origin x="100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3C299D-7863-5249-957D-0253B1F8753F}"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A400E6-44A5-D24C-AA4E-262D06BD29EA}" type="slidenum">
              <a:rPr lang="en-US" smtClean="0"/>
              <a:t>‹#›</a:t>
            </a:fld>
            <a:endParaRPr lang="en-US"/>
          </a:p>
        </p:txBody>
      </p:sp>
    </p:spTree>
    <p:extLst>
      <p:ext uri="{BB962C8B-B14F-4D97-AF65-F5344CB8AC3E}">
        <p14:creationId xmlns:p14="http://schemas.microsoft.com/office/powerpoint/2010/main" val="2118969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0A400E6-44A5-D24C-AA4E-262D06BD29EA}" type="slidenum">
              <a:rPr lang="en-US" smtClean="0"/>
              <a:t>2</a:t>
            </a:fld>
            <a:endParaRPr lang="en-US"/>
          </a:p>
        </p:txBody>
      </p:sp>
    </p:spTree>
    <p:extLst>
      <p:ext uri="{BB962C8B-B14F-4D97-AF65-F5344CB8AC3E}">
        <p14:creationId xmlns:p14="http://schemas.microsoft.com/office/powerpoint/2010/main" val="2952461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0A400E6-44A5-D24C-AA4E-262D06BD29EA}" type="slidenum">
              <a:rPr lang="en-US" smtClean="0"/>
              <a:t>5</a:t>
            </a:fld>
            <a:endParaRPr lang="en-US"/>
          </a:p>
        </p:txBody>
      </p:sp>
    </p:spTree>
    <p:extLst>
      <p:ext uri="{BB962C8B-B14F-4D97-AF65-F5344CB8AC3E}">
        <p14:creationId xmlns:p14="http://schemas.microsoft.com/office/powerpoint/2010/main" val="860235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0A400E6-44A5-D24C-AA4E-262D06BD29EA}" type="slidenum">
              <a:rPr lang="en-US" smtClean="0"/>
              <a:t>6</a:t>
            </a:fld>
            <a:endParaRPr lang="en-US"/>
          </a:p>
        </p:txBody>
      </p:sp>
    </p:spTree>
    <p:extLst>
      <p:ext uri="{BB962C8B-B14F-4D97-AF65-F5344CB8AC3E}">
        <p14:creationId xmlns:p14="http://schemas.microsoft.com/office/powerpoint/2010/main" val="18942779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A400E6-44A5-D24C-AA4E-262D06BD29EA}" type="slidenum">
              <a:rPr lang="en-US" smtClean="0"/>
              <a:t>7</a:t>
            </a:fld>
            <a:endParaRPr lang="en-US"/>
          </a:p>
        </p:txBody>
      </p:sp>
    </p:spTree>
    <p:extLst>
      <p:ext uri="{BB962C8B-B14F-4D97-AF65-F5344CB8AC3E}">
        <p14:creationId xmlns:p14="http://schemas.microsoft.com/office/powerpoint/2010/main" val="1618347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A400E6-44A5-D24C-AA4E-262D06BD29EA}" type="slidenum">
              <a:rPr lang="en-US" smtClean="0"/>
              <a:t>8</a:t>
            </a:fld>
            <a:endParaRPr lang="en-US"/>
          </a:p>
        </p:txBody>
      </p:sp>
    </p:spTree>
    <p:extLst>
      <p:ext uri="{BB962C8B-B14F-4D97-AF65-F5344CB8AC3E}">
        <p14:creationId xmlns:p14="http://schemas.microsoft.com/office/powerpoint/2010/main" val="1236209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A400E6-44A5-D24C-AA4E-262D06BD29EA}" type="slidenum">
              <a:rPr lang="en-US" smtClean="0"/>
              <a:t>9</a:t>
            </a:fld>
            <a:endParaRPr lang="en-US"/>
          </a:p>
        </p:txBody>
      </p:sp>
    </p:spTree>
    <p:extLst>
      <p:ext uri="{BB962C8B-B14F-4D97-AF65-F5344CB8AC3E}">
        <p14:creationId xmlns:p14="http://schemas.microsoft.com/office/powerpoint/2010/main" val="2051311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A400E6-44A5-D24C-AA4E-262D06BD29EA}" type="slidenum">
              <a:rPr lang="en-US" smtClean="0"/>
              <a:t>11</a:t>
            </a:fld>
            <a:endParaRPr lang="en-US"/>
          </a:p>
        </p:txBody>
      </p:sp>
    </p:spTree>
    <p:extLst>
      <p:ext uri="{BB962C8B-B14F-4D97-AF65-F5344CB8AC3E}">
        <p14:creationId xmlns:p14="http://schemas.microsoft.com/office/powerpoint/2010/main" val="2241289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A400E6-44A5-D24C-AA4E-262D06BD29EA}" type="slidenum">
              <a:rPr lang="en-US" smtClean="0"/>
              <a:t>13</a:t>
            </a:fld>
            <a:endParaRPr lang="en-US"/>
          </a:p>
        </p:txBody>
      </p:sp>
    </p:spTree>
    <p:extLst>
      <p:ext uri="{BB962C8B-B14F-4D97-AF65-F5344CB8AC3E}">
        <p14:creationId xmlns:p14="http://schemas.microsoft.com/office/powerpoint/2010/main" val="24996428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25FE1D91-42B9-4841-8604-89F992A34C25}"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864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1620546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1631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09F9E1-D725-FF47-BC91-D68426E524CE}"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396302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09F9E1-D725-FF47-BC91-D68426E524CE}"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FE1D91-42B9-4841-8604-89F992A34C25}"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4724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09F9E1-D725-FF47-BC91-D68426E524CE}"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FE1D91-42B9-4841-8604-89F992A34C25}"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5375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09F9E1-D725-FF47-BC91-D68426E524CE}"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204550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09F9E1-D725-FF47-BC91-D68426E524CE}"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FE1D91-42B9-4841-8604-89F992A34C25}"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5154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09F9E1-D725-FF47-BC91-D68426E524CE}"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3571518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09F9E1-D725-FF47-BC91-D68426E524CE}"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1097142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6499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1242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spTree>
    <p:extLst>
      <p:ext uri="{BB962C8B-B14F-4D97-AF65-F5344CB8AC3E}">
        <p14:creationId xmlns:p14="http://schemas.microsoft.com/office/powerpoint/2010/main" val="3384388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24758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2905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70138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09F9E1-D725-FF47-BC91-D68426E524CE}"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FE1D91-42B9-4841-8604-89F992A34C25}"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1010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709F9E1-D725-FF47-BC91-D68426E524CE}" type="datetimeFigureOut">
              <a:rPr lang="en-US" smtClean="0"/>
              <a:t>11/8/2023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5FE1D91-42B9-4841-8604-89F992A34C25}" type="slidenum">
              <a:rPr lang="en-US" smtClean="0"/>
              <a:t>‹#›</a:t>
            </a:fld>
            <a:endParaRPr lang="en-US"/>
          </a:p>
        </p:txBody>
      </p:sp>
    </p:spTree>
    <p:extLst>
      <p:ext uri="{BB962C8B-B14F-4D97-AF65-F5344CB8AC3E}">
        <p14:creationId xmlns:p14="http://schemas.microsoft.com/office/powerpoint/2010/main" val="149707043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RG0XN4ccvWQ"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hyperlink" Target="https://hwb.gov.wales/curriculum-for-wales/health-and-well-bei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https://www.tentenresources.co.uk/life-to-the-full-primary/" TargetMode="Externa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s://www.tentenresources.co.uk/sessions/girls-bodies/" TargetMode="Externa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hyperlink" Target="mailto:curriculumforwales@gov.wales"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mailto:r.e@rcadc.or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a:spLocks noChangeArrowheads="1"/>
          </p:cNvSpPr>
          <p:nvPr/>
        </p:nvSpPr>
        <p:spPr bwMode="auto">
          <a:xfrm>
            <a:off x="1290918" y="173131"/>
            <a:ext cx="9574306" cy="1153646"/>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6000" b="1" dirty="0">
                <a:solidFill>
                  <a:srgbClr val="FF0000"/>
                </a:solidFill>
                <a:effectLst/>
                <a:latin typeface="Monotype Corsiva" panose="03010101010201010101" pitchFamily="66" charset="0"/>
                <a:ea typeface="Calibri" panose="020F0502020204030204" pitchFamily="34" charset="0"/>
                <a:cs typeface="Times New Roman" panose="02020603050405020304" pitchFamily="18" charset="0"/>
              </a:rPr>
              <a:t>St. David’s RC Primary School</a:t>
            </a:r>
            <a:endParaRPr lang="en-GB" sz="6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Rectangle 3"/>
          <p:cNvSpPr/>
          <p:nvPr/>
        </p:nvSpPr>
        <p:spPr>
          <a:xfrm>
            <a:off x="3173506" y="2008095"/>
            <a:ext cx="6167718" cy="1366528"/>
          </a:xfrm>
          <a:prstGeom prst="rect">
            <a:avLst/>
          </a:prstGeom>
        </p:spPr>
        <p:txBody>
          <a:bodyPr wrap="square">
            <a:spAutoFit/>
          </a:bodyPr>
          <a:lstStyle/>
          <a:p>
            <a:pPr algn="ctr">
              <a:lnSpc>
                <a:spcPct val="115000"/>
              </a:lnSpc>
              <a:spcAft>
                <a:spcPts val="1000"/>
              </a:spcAft>
            </a:pPr>
            <a:r>
              <a:rPr lang="en-GB" sz="7200" b="1" dirty="0">
                <a:latin typeface="Monotype Corsiva" panose="03010101010201010101" pitchFamily="66" charset="0"/>
                <a:ea typeface="Calibri" panose="020F0502020204030204" pitchFamily="34" charset="0"/>
                <a:cs typeface="Times New Roman" panose="02020603050405020304" pitchFamily="18" charset="0"/>
              </a:rPr>
              <a:t>RSE Curriculum</a:t>
            </a:r>
            <a:endParaRPr lang="en-GB" sz="7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4767" y="1786484"/>
            <a:ext cx="926465" cy="904875"/>
          </a:xfrm>
          <a:prstGeom prst="rect">
            <a:avLst/>
          </a:prstGeom>
          <a:noFill/>
          <a:ln>
            <a:noFill/>
          </a:ln>
        </p:spPr>
      </p:pic>
      <p:pic>
        <p:nvPicPr>
          <p:cNvPr id="10" name="Picture 9" descr="Walk In Love As Christ Loved Us&quot; : Christ Episcopal Church"/>
          <p:cNvPicPr/>
          <p:nvPr/>
        </p:nvPicPr>
        <p:blipFill>
          <a:blip r:embed="rId3">
            <a:extLst>
              <a:ext uri="{28A0092B-C50C-407E-A947-70E740481C1C}">
                <a14:useLocalDpi xmlns:a14="http://schemas.microsoft.com/office/drawing/2010/main" val="0"/>
              </a:ext>
            </a:extLst>
          </a:blip>
          <a:srcRect/>
          <a:stretch>
            <a:fillRect/>
          </a:stretch>
        </p:blipFill>
        <p:spPr bwMode="auto">
          <a:xfrm>
            <a:off x="3628072" y="3814950"/>
            <a:ext cx="4935855" cy="2778125"/>
          </a:xfrm>
          <a:prstGeom prst="rect">
            <a:avLst/>
          </a:prstGeom>
          <a:noFill/>
        </p:spPr>
      </p:pic>
    </p:spTree>
    <p:extLst>
      <p:ext uri="{BB962C8B-B14F-4D97-AF65-F5344CB8AC3E}">
        <p14:creationId xmlns:p14="http://schemas.microsoft.com/office/powerpoint/2010/main" val="373560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746B4-3D58-D248-8EB0-58EEB1627709}"/>
              </a:ext>
            </a:extLst>
          </p:cNvPr>
          <p:cNvSpPr>
            <a:spLocks noGrp="1"/>
          </p:cNvSpPr>
          <p:nvPr>
            <p:ph type="title" idx="4294967295"/>
          </p:nvPr>
        </p:nvSpPr>
        <p:spPr>
          <a:xfrm>
            <a:off x="836643" y="719592"/>
            <a:ext cx="5732106" cy="922337"/>
          </a:xfrm>
        </p:spPr>
        <p:txBody>
          <a:bodyPr>
            <a:normAutofit/>
          </a:bodyPr>
          <a:lstStyle/>
          <a:p>
            <a:pPr algn="l"/>
            <a:r>
              <a:rPr lang="en-US" b="1" dirty="0">
                <a:latin typeface="Chalkboard" charset="0"/>
                <a:ea typeface="Chalkboard" charset="0"/>
                <a:cs typeface="Chalkboard" charset="0"/>
              </a:rPr>
              <a:t>Our virtues</a:t>
            </a:r>
            <a:r>
              <a:rPr lang="mr-IN" b="1" dirty="0">
                <a:latin typeface="Chalkboard" charset="0"/>
                <a:ea typeface="Chalkboard" charset="0"/>
                <a:cs typeface="Chalkboard" charset="0"/>
              </a:rPr>
              <a:t>…</a:t>
            </a:r>
            <a:endParaRPr lang="en-US" b="1" dirty="0">
              <a:latin typeface="Chalkboard" charset="0"/>
              <a:ea typeface="Chalkboard" charset="0"/>
              <a:cs typeface="Chalkboard" charset="0"/>
            </a:endParaRPr>
          </a:p>
        </p:txBody>
      </p:sp>
      <p:sp>
        <p:nvSpPr>
          <p:cNvPr id="6" name="TextBox 5">
            <a:extLst>
              <a:ext uri="{FF2B5EF4-FFF2-40B4-BE49-F238E27FC236}">
                <a16:creationId xmlns:a16="http://schemas.microsoft.com/office/drawing/2014/main" id="{BEA6B354-2A23-7749-936B-475D34CCFF9D}"/>
              </a:ext>
            </a:extLst>
          </p:cNvPr>
          <p:cNvSpPr txBox="1"/>
          <p:nvPr/>
        </p:nvSpPr>
        <p:spPr>
          <a:xfrm>
            <a:off x="963597" y="1716573"/>
            <a:ext cx="10550379" cy="3354765"/>
          </a:xfrm>
          <a:prstGeom prst="rect">
            <a:avLst/>
          </a:prstGeom>
          <a:noFill/>
        </p:spPr>
        <p:txBody>
          <a:bodyPr wrap="square" rtlCol="0">
            <a:spAutoFit/>
          </a:bodyPr>
          <a:lstStyle/>
          <a:p>
            <a:r>
              <a:rPr lang="en-GB" sz="3200" dirty="0">
                <a:latin typeface="Leelawadee" panose="020B0502040204020203" pitchFamily="34" charset="-34"/>
                <a:ea typeface="Chalkboard" charset="0"/>
                <a:cs typeface="Leelawadee" panose="020B0502040204020203" pitchFamily="34" charset="-34"/>
              </a:rPr>
              <a:t>Each half term we focus on 2 virtues that help us to grow in faith and values of the Gospel</a:t>
            </a:r>
            <a:r>
              <a:rPr lang="en-GB" sz="2000" dirty="0">
                <a:latin typeface="Leelawadee" panose="020B0502040204020203" pitchFamily="34" charset="-34"/>
                <a:ea typeface="Chalkboard" charset="0"/>
                <a:cs typeface="Leelawadee" panose="020B0502040204020203" pitchFamily="34" charset="-34"/>
              </a:rPr>
              <a:t>.</a:t>
            </a:r>
          </a:p>
          <a:p>
            <a:endParaRPr lang="en-GB" sz="2000" dirty="0">
              <a:latin typeface="Leelawadee" panose="020B0502040204020203" pitchFamily="34" charset="-34"/>
              <a:ea typeface="Chalkboard" charset="0"/>
              <a:cs typeface="Leelawadee" panose="020B0502040204020203" pitchFamily="34" charset="-34"/>
            </a:endParaRPr>
          </a:p>
          <a:p>
            <a:r>
              <a:rPr lang="en-GB" sz="3200" dirty="0">
                <a:latin typeface="Leelawadee" panose="020B0502040204020203" pitchFamily="34" charset="-34"/>
                <a:ea typeface="Chalkboard" charset="0"/>
                <a:cs typeface="Leelawadee" panose="020B0502040204020203" pitchFamily="34" charset="-34"/>
              </a:rPr>
              <a:t>These values will be part of our                                            vision within our RSE curriculum – </a:t>
            </a:r>
          </a:p>
          <a:p>
            <a:r>
              <a:rPr lang="en-GB" sz="3200" dirty="0">
                <a:latin typeface="Leelawadee" panose="020B0502040204020203" pitchFamily="34" charset="-34"/>
                <a:ea typeface="Chalkboard" charset="0"/>
                <a:cs typeface="Leelawadee" panose="020B0502040204020203" pitchFamily="34" charset="-34"/>
              </a:rPr>
              <a:t>our relationships and treatment </a:t>
            </a:r>
          </a:p>
          <a:p>
            <a:r>
              <a:rPr lang="en-GB" sz="3200" dirty="0">
                <a:latin typeface="Leelawadee" panose="020B0502040204020203" pitchFamily="34" charset="-34"/>
                <a:ea typeface="Chalkboard" charset="0"/>
                <a:cs typeface="Leelawadee" panose="020B0502040204020203" pitchFamily="34" charset="-34"/>
              </a:rPr>
              <a:t>of others</a:t>
            </a:r>
            <a:r>
              <a:rPr lang="en-GB" sz="2000" dirty="0">
                <a:latin typeface="Leelawadee" panose="020B0502040204020203" pitchFamily="34" charset="-34"/>
                <a:ea typeface="Chalkboard" charset="0"/>
                <a:cs typeface="Leelawadee" panose="020B0502040204020203" pitchFamily="34" charset="-34"/>
              </a:rPr>
              <a:t>.</a:t>
            </a:r>
          </a:p>
        </p:txBody>
      </p:sp>
      <p:cxnSp>
        <p:nvCxnSpPr>
          <p:cNvPr id="7" name="Straight Connector 6"/>
          <p:cNvCxnSpPr/>
          <p:nvPr/>
        </p:nvCxnSpPr>
        <p:spPr>
          <a:xfrm>
            <a:off x="726565" y="1623526"/>
            <a:ext cx="10694104" cy="1"/>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descr="Pin on school faith religious displays"/>
          <p:cNvPicPr/>
          <p:nvPr/>
        </p:nvPicPr>
        <p:blipFill rotWithShape="1">
          <a:blip r:embed="rId3" cstate="print">
            <a:extLst>
              <a:ext uri="{28A0092B-C50C-407E-A947-70E740481C1C}">
                <a14:useLocalDpi xmlns:a14="http://schemas.microsoft.com/office/drawing/2010/main" val="0"/>
              </a:ext>
            </a:extLst>
          </a:blip>
          <a:srcRect b="17530"/>
          <a:stretch/>
        </p:blipFill>
        <p:spPr bwMode="auto">
          <a:xfrm>
            <a:off x="7261412" y="2330824"/>
            <a:ext cx="3757649" cy="375898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12553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p:tgtEl>
                                          <p:spTgt spid="2"/>
                                        </p:tgtEl>
                                        <p:attrNameLst>
                                          <p:attrName>ppt_y</p:attrName>
                                        </p:attrNameLst>
                                      </p:cBhvr>
                                      <p:tavLst>
                                        <p:tav tm="0">
                                          <p:val>
                                            <p:strVal val="#ppt_y+#ppt_h*1.125000"/>
                                          </p:val>
                                        </p:tav>
                                        <p:tav tm="100000">
                                          <p:val>
                                            <p:strVal val="#ppt_y"/>
                                          </p:val>
                                        </p:tav>
                                      </p:tavLst>
                                    </p:anim>
                                    <p:animEffect transition="in" filter="wipe(up)">
                                      <p:cBhvr>
                                        <p:cTn id="8" dur="750"/>
                                        <p:tgtEl>
                                          <p:spTgt spid="2"/>
                                        </p:tgtEl>
                                      </p:cBhvr>
                                    </p:animEffect>
                                  </p:childTnLst>
                                </p:cTn>
                              </p:par>
                            </p:childTnLst>
                          </p:cTn>
                        </p:par>
                        <p:par>
                          <p:cTn id="9" fill="hold">
                            <p:stCondLst>
                              <p:cond delay="750"/>
                            </p:stCondLst>
                            <p:childTnLst>
                              <p:par>
                                <p:cTn id="10" presetID="1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750"/>
                                        <p:tgtEl>
                                          <p:spTgt spid="6"/>
                                        </p:tgtEl>
                                        <p:attrNameLst>
                                          <p:attrName>ppt_y</p:attrName>
                                        </p:attrNameLst>
                                      </p:cBhvr>
                                      <p:tavLst>
                                        <p:tav tm="0">
                                          <p:val>
                                            <p:strVal val="#ppt_y+#ppt_h*1.125000"/>
                                          </p:val>
                                        </p:tav>
                                        <p:tav tm="100000">
                                          <p:val>
                                            <p:strVal val="#ppt_y"/>
                                          </p:val>
                                        </p:tav>
                                      </p:tavLst>
                                    </p:anim>
                                    <p:animEffect transition="in" filter="wipe(up)">
                                      <p:cBhvr>
                                        <p:cTn id="13"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26024" y="1984678"/>
            <a:ext cx="8193740" cy="3416320"/>
          </a:xfrm>
          <a:prstGeom prst="rect">
            <a:avLst/>
          </a:prstGeom>
          <a:noFill/>
        </p:spPr>
        <p:txBody>
          <a:bodyPr wrap="square" rtlCol="0">
            <a:spAutoFit/>
          </a:bodyPr>
          <a:lstStyle/>
          <a:p>
            <a:pPr algn="ctr"/>
            <a:r>
              <a:rPr lang="en-US" sz="5400" dirty="0">
                <a:solidFill>
                  <a:srgbClr val="080808"/>
                </a:solidFill>
                <a:latin typeface="Leelawadee" panose="020B0502040204020203" pitchFamily="34" charset="-34"/>
                <a:cs typeface="Leelawadee" panose="020B0502040204020203" pitchFamily="34" charset="-34"/>
              </a:rPr>
              <a:t>The Curriculum for Wales – Relationships and Sexuality Education (RSE) Code.</a:t>
            </a:r>
            <a:endParaRPr lang="en-GB" sz="5400"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3009338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06131-479A-53F0-5FF8-83D0A5A96830}"/>
              </a:ext>
            </a:extLst>
          </p:cNvPr>
          <p:cNvSpPr>
            <a:spLocks noGrp="1"/>
          </p:cNvSpPr>
          <p:nvPr>
            <p:ph type="title"/>
          </p:nvPr>
        </p:nvSpPr>
        <p:spPr>
          <a:xfrm>
            <a:off x="1295402" y="1382182"/>
            <a:ext cx="9601196" cy="1303867"/>
          </a:xfrm>
        </p:spPr>
        <p:txBody>
          <a:bodyPr>
            <a:normAutofit fontScale="90000"/>
          </a:bodyPr>
          <a:lstStyle/>
          <a:p>
            <a:r>
              <a:rPr lang="en-GB" sz="6000" dirty="0">
                <a:latin typeface="Leelawadee" panose="020B0502040204020203" pitchFamily="34" charset="-34"/>
                <a:cs typeface="Leelawadee" panose="020B0502040204020203" pitchFamily="34" charset="-34"/>
              </a:rPr>
              <a:t>Wales: RSE Code</a:t>
            </a:r>
            <a:br>
              <a:rPr lang="en-GB" dirty="0">
                <a:latin typeface="Leelawadee" panose="020B0502040204020203" pitchFamily="34" charset="-34"/>
                <a:cs typeface="Leelawadee" panose="020B0502040204020203" pitchFamily="34" charset="-34"/>
              </a:rPr>
            </a:br>
            <a:br>
              <a:rPr lang="en-GB" dirty="0">
                <a:latin typeface="Leelawadee" panose="020B0502040204020203" pitchFamily="34" charset="-34"/>
                <a:cs typeface="Leelawadee" panose="020B0502040204020203" pitchFamily="34" charset="-34"/>
              </a:rPr>
            </a:br>
            <a:r>
              <a:rPr lang="en-GB" dirty="0">
                <a:latin typeface="Leelawadee" panose="020B0502040204020203" pitchFamily="34" charset="-34"/>
                <a:cs typeface="Leelawadee" panose="020B0502040204020203" pitchFamily="34" charset="-34"/>
              </a:rPr>
              <a:t>What will primary children be taught?</a:t>
            </a:r>
          </a:p>
        </p:txBody>
      </p:sp>
      <p:sp>
        <p:nvSpPr>
          <p:cNvPr id="4" name="TextBox 3">
            <a:extLst>
              <a:ext uri="{FF2B5EF4-FFF2-40B4-BE49-F238E27FC236}">
                <a16:creationId xmlns:a16="http://schemas.microsoft.com/office/drawing/2014/main" id="{A8DFF594-179D-BEDC-BFD8-E21A83B96C10}"/>
              </a:ext>
            </a:extLst>
          </p:cNvPr>
          <p:cNvSpPr txBox="1"/>
          <p:nvPr/>
        </p:nvSpPr>
        <p:spPr>
          <a:xfrm>
            <a:off x="1295402" y="3676650"/>
            <a:ext cx="6115050" cy="646331"/>
          </a:xfrm>
          <a:prstGeom prst="rect">
            <a:avLst/>
          </a:prstGeom>
          <a:noFill/>
        </p:spPr>
        <p:txBody>
          <a:bodyPr wrap="square">
            <a:spAutoFit/>
          </a:bodyPr>
          <a:lstStyle/>
          <a:p>
            <a:r>
              <a:rPr lang="en-GB" dirty="0">
                <a:latin typeface="Leelawadee" panose="020B0502040204020203" pitchFamily="34" charset="-34"/>
                <a:cs typeface="Leelawadee" panose="020B0502040204020203" pitchFamily="34" charset="-34"/>
                <a:hlinkClick r:id="rId2"/>
              </a:rPr>
              <a:t>https://www.youtube.com/watch?v=RG0XN4ccvWQ</a:t>
            </a:r>
            <a:endParaRPr lang="en-GB" dirty="0">
              <a:latin typeface="Leelawadee" panose="020B0502040204020203" pitchFamily="34" charset="-34"/>
              <a:cs typeface="Leelawadee" panose="020B0502040204020203" pitchFamily="34" charset="-34"/>
            </a:endParaRPr>
          </a:p>
          <a:p>
            <a:endParaRPr lang="en-GB" dirty="0"/>
          </a:p>
        </p:txBody>
      </p:sp>
      <p:sp>
        <p:nvSpPr>
          <p:cNvPr id="5" name="TextBox 4">
            <a:extLst>
              <a:ext uri="{FF2B5EF4-FFF2-40B4-BE49-F238E27FC236}">
                <a16:creationId xmlns:a16="http://schemas.microsoft.com/office/drawing/2014/main" id="{9C58B899-AAE3-3177-9D93-ED4294DEA661}"/>
              </a:ext>
            </a:extLst>
          </p:cNvPr>
          <p:cNvSpPr txBox="1"/>
          <p:nvPr/>
        </p:nvSpPr>
        <p:spPr>
          <a:xfrm>
            <a:off x="3040380" y="4584568"/>
            <a:ext cx="6117336" cy="1458028"/>
          </a:xfrm>
          <a:prstGeom prst="rect">
            <a:avLst/>
          </a:prstGeom>
          <a:noFill/>
        </p:spPr>
        <p:txBody>
          <a:bodyPr wrap="square">
            <a:spAutoFit/>
          </a:bodyPr>
          <a:lstStyle/>
          <a:p>
            <a:pPr algn="ctr">
              <a:lnSpc>
                <a:spcPct val="107000"/>
              </a:lnSpc>
              <a:spcAft>
                <a:spcPts val="800"/>
              </a:spcAft>
            </a:pPr>
            <a:r>
              <a:rPr lang="en-GB" sz="2400" i="1" dirty="0">
                <a:effectLst/>
                <a:latin typeface="Leelawadee" panose="020B0502040204020203" pitchFamily="34" charset="-34"/>
                <a:ea typeface="Calibri" panose="020F0502020204030204" pitchFamily="34" charset="0"/>
                <a:cs typeface="Leelawadee" panose="020B0502040204020203" pitchFamily="34" charset="-34"/>
              </a:rPr>
              <a:t>Phase 1 learning objectives: from age 3</a:t>
            </a:r>
            <a:endParaRPr lang="en-GB" sz="2400" dirty="0">
              <a:effectLst/>
              <a:latin typeface="Leelawadee" panose="020B0502040204020203" pitchFamily="34" charset="-34"/>
              <a:ea typeface="Calibri" panose="020F0502020204030204" pitchFamily="34" charset="0"/>
              <a:cs typeface="Leelawadee" panose="020B0502040204020203" pitchFamily="34" charset="-34"/>
            </a:endParaRPr>
          </a:p>
          <a:p>
            <a:pPr algn="ctr">
              <a:lnSpc>
                <a:spcPct val="107000"/>
              </a:lnSpc>
              <a:spcAft>
                <a:spcPts val="800"/>
              </a:spcAft>
            </a:pPr>
            <a:r>
              <a:rPr lang="en-GB" sz="2400" i="1" dirty="0">
                <a:effectLst/>
                <a:latin typeface="Leelawadee" panose="020B0502040204020203" pitchFamily="34" charset="-34"/>
                <a:ea typeface="Calibri" panose="020F0502020204030204" pitchFamily="34" charset="0"/>
                <a:cs typeface="Leelawadee" panose="020B0502040204020203" pitchFamily="34" charset="-34"/>
              </a:rPr>
              <a:t>Phase 2 learning objectives: from age 7</a:t>
            </a:r>
            <a:endParaRPr lang="en-GB" sz="2400" dirty="0">
              <a:effectLst/>
              <a:latin typeface="Leelawadee" panose="020B0502040204020203" pitchFamily="34" charset="-34"/>
              <a:ea typeface="Calibri" panose="020F0502020204030204" pitchFamily="34" charset="0"/>
              <a:cs typeface="Leelawadee" panose="020B0502040204020203" pitchFamily="34" charset="-34"/>
            </a:endParaRPr>
          </a:p>
          <a:p>
            <a:pPr algn="ctr">
              <a:lnSpc>
                <a:spcPct val="107000"/>
              </a:lnSpc>
              <a:spcAft>
                <a:spcPts val="800"/>
              </a:spcAft>
            </a:pPr>
            <a:r>
              <a:rPr lang="en-GB" sz="2400" i="1" dirty="0">
                <a:effectLst/>
                <a:latin typeface="Leelawadee" panose="020B0502040204020203" pitchFamily="34" charset="-34"/>
                <a:ea typeface="Calibri" panose="020F0502020204030204" pitchFamily="34" charset="0"/>
                <a:cs typeface="Leelawadee" panose="020B0502040204020203" pitchFamily="34" charset="-34"/>
              </a:rPr>
              <a:t>Phase 3 learning objectives: from age 11</a:t>
            </a:r>
            <a:endParaRPr lang="en-GB" sz="2400" dirty="0">
              <a:effectLst/>
              <a:latin typeface="Leelawadee" panose="020B0502040204020203" pitchFamily="34" charset="-34"/>
              <a:ea typeface="Calibri" panose="020F0502020204030204" pitchFamily="34" charset="0"/>
              <a:cs typeface="Leelawadee" panose="020B0502040204020203" pitchFamily="34" charset="-34"/>
            </a:endParaRPr>
          </a:p>
        </p:txBody>
      </p:sp>
    </p:spTree>
    <p:extLst>
      <p:ext uri="{BB962C8B-B14F-4D97-AF65-F5344CB8AC3E}">
        <p14:creationId xmlns:p14="http://schemas.microsoft.com/office/powerpoint/2010/main" val="1810292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746B4-3D58-D248-8EB0-58EEB1627709}"/>
              </a:ext>
            </a:extLst>
          </p:cNvPr>
          <p:cNvSpPr>
            <a:spLocks noGrp="1"/>
          </p:cNvSpPr>
          <p:nvPr>
            <p:ph type="title" idx="4294967295"/>
          </p:nvPr>
        </p:nvSpPr>
        <p:spPr>
          <a:xfrm>
            <a:off x="836643" y="994291"/>
            <a:ext cx="10584026" cy="922337"/>
          </a:xfrm>
        </p:spPr>
        <p:txBody>
          <a:bodyPr>
            <a:normAutofit fontScale="90000"/>
          </a:bodyPr>
          <a:lstStyle/>
          <a:p>
            <a:pPr algn="l"/>
            <a:r>
              <a:rPr lang="en-GB" b="1" dirty="0">
                <a:latin typeface="Leelawadee" panose="020B0502040204020203" pitchFamily="34" charset="-34"/>
                <a:ea typeface="Calibri" panose="020F0502020204030204" pitchFamily="34" charset="0"/>
                <a:cs typeface="Leelawadee" panose="020B0502040204020203" pitchFamily="34" charset="-34"/>
              </a:rPr>
              <a:t>Relationships and Sexuality Education (RSE) Statutory Guidance and Code</a:t>
            </a:r>
            <a:br>
              <a:rPr lang="en-GB" dirty="0">
                <a:latin typeface="Leelawadee" panose="020B0502040204020203" pitchFamily="34" charset="-34"/>
                <a:ea typeface="Calibri" panose="020F0502020204030204" pitchFamily="34" charset="0"/>
                <a:cs typeface="Leelawadee" panose="020B0502040204020203" pitchFamily="34" charset="-34"/>
              </a:rPr>
            </a:br>
            <a:endParaRPr lang="en-US" b="1" dirty="0">
              <a:latin typeface="Chalkboard" charset="0"/>
              <a:ea typeface="Chalkboard" charset="0"/>
              <a:cs typeface="Chalkboard" charset="0"/>
            </a:endParaRPr>
          </a:p>
        </p:txBody>
      </p:sp>
      <p:cxnSp>
        <p:nvCxnSpPr>
          <p:cNvPr id="7" name="Straight Connector 6"/>
          <p:cNvCxnSpPr/>
          <p:nvPr/>
        </p:nvCxnSpPr>
        <p:spPr>
          <a:xfrm>
            <a:off x="726565" y="1623526"/>
            <a:ext cx="10694104" cy="1"/>
          </a:xfrm>
          <a:prstGeom prst="line">
            <a:avLst/>
          </a:prstGeom>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726565" y="1918600"/>
            <a:ext cx="10345271" cy="2246769"/>
          </a:xfrm>
          <a:prstGeom prst="rect">
            <a:avLst/>
          </a:prstGeom>
        </p:spPr>
        <p:txBody>
          <a:bodyPr wrap="square">
            <a:spAutoFit/>
          </a:bodyPr>
          <a:lstStyle/>
          <a:p>
            <a:pPr marL="457200" indent="-457200">
              <a:buFont typeface="Wingdings" panose="05000000000000000000" pitchFamily="2" charset="2"/>
              <a:buChar char="v"/>
            </a:pPr>
            <a:r>
              <a:rPr lang="en-GB" sz="2800" dirty="0">
                <a:latin typeface="Leelawadee" panose="020B0502040204020203" pitchFamily="34" charset="-34"/>
                <a:ea typeface="Calibri" panose="020F0502020204030204" pitchFamily="34" charset="0"/>
                <a:cs typeface="Leelawadee" panose="020B0502040204020203" pitchFamily="34" charset="-34"/>
              </a:rPr>
              <a:t>RSE is </a:t>
            </a:r>
            <a:r>
              <a:rPr lang="en-GB" sz="2800" dirty="0">
                <a:effectLst/>
                <a:latin typeface="Leelawadee" panose="020B0502040204020203" pitchFamily="34" charset="-34"/>
                <a:ea typeface="Calibri" panose="020F0502020204030204" pitchFamily="34" charset="0"/>
                <a:cs typeface="Leelawadee" panose="020B0502040204020203" pitchFamily="34" charset="-34"/>
              </a:rPr>
              <a:t>intended to help children to develop healthy relationships and behaviours with their friends and families, based on kindness, empathy and respect. This is important for them to develop as ‘healthy, confident individuals’ with positive social, emotional and mental well-being.</a:t>
            </a:r>
            <a:endParaRPr lang="en-GB" sz="2800" dirty="0">
              <a:latin typeface="Leelawadee" panose="020B0502040204020203" pitchFamily="34" charset="-34"/>
              <a:cs typeface="Leelawadee" panose="020B0502040204020203" pitchFamily="34" charset="-34"/>
            </a:endParaRPr>
          </a:p>
        </p:txBody>
      </p:sp>
      <p:sp>
        <p:nvSpPr>
          <p:cNvPr id="4" name="Rectangle 3"/>
          <p:cNvSpPr/>
          <p:nvPr/>
        </p:nvSpPr>
        <p:spPr>
          <a:xfrm>
            <a:off x="836644" y="4462953"/>
            <a:ext cx="10064438" cy="1475404"/>
          </a:xfrm>
          <a:prstGeom prst="rect">
            <a:avLst/>
          </a:prstGeom>
        </p:spPr>
        <p:txBody>
          <a:bodyPr wrap="square">
            <a:spAutoFit/>
          </a:bodyPr>
          <a:lstStyle/>
          <a:p>
            <a:pPr marL="342900" lvl="0" indent="-342900">
              <a:lnSpc>
                <a:spcPct val="107000"/>
              </a:lnSpc>
              <a:buFont typeface="Wingdings" panose="05000000000000000000" pitchFamily="2" charset="2"/>
              <a:buChar char=""/>
            </a:pPr>
            <a:r>
              <a:rPr lang="en-GB" sz="2800" dirty="0">
                <a:latin typeface="Leelawadee" panose="020B0502040204020203" pitchFamily="34" charset="-34"/>
                <a:ea typeface="Calibri" panose="020F0502020204030204" pitchFamily="34" charset="0"/>
                <a:cs typeface="Leelawadee" panose="020B0502040204020203" pitchFamily="34" charset="-34"/>
              </a:rPr>
              <a:t>Content will include learning about healthy relationships, keeping safe including online, and being confident to raise issues with a responsible adult.</a:t>
            </a:r>
          </a:p>
        </p:txBody>
      </p:sp>
    </p:spTree>
    <p:extLst>
      <p:ext uri="{BB962C8B-B14F-4D97-AF65-F5344CB8AC3E}">
        <p14:creationId xmlns:p14="http://schemas.microsoft.com/office/powerpoint/2010/main" val="200589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p:tgtEl>
                                          <p:spTgt spid="2"/>
                                        </p:tgtEl>
                                        <p:attrNameLst>
                                          <p:attrName>ppt_y</p:attrName>
                                        </p:attrNameLst>
                                      </p:cBhvr>
                                      <p:tavLst>
                                        <p:tav tm="0">
                                          <p:val>
                                            <p:strVal val="#ppt_y+#ppt_h*1.125000"/>
                                          </p:val>
                                        </p:tav>
                                        <p:tav tm="100000">
                                          <p:val>
                                            <p:strVal val="#ppt_y"/>
                                          </p:val>
                                        </p:tav>
                                      </p:tavLst>
                                    </p:anim>
                                    <p:animEffect transition="in" filter="wipe(up)">
                                      <p:cBhvr>
                                        <p:cTn id="8"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746B4-3D58-D248-8EB0-58EEB1627709}"/>
              </a:ext>
            </a:extLst>
          </p:cNvPr>
          <p:cNvSpPr>
            <a:spLocks noGrp="1"/>
          </p:cNvSpPr>
          <p:nvPr>
            <p:ph type="title" idx="4294967295"/>
          </p:nvPr>
        </p:nvSpPr>
        <p:spPr>
          <a:xfrm>
            <a:off x="836643" y="994291"/>
            <a:ext cx="10584026" cy="922337"/>
          </a:xfrm>
        </p:spPr>
        <p:txBody>
          <a:bodyPr>
            <a:normAutofit fontScale="90000"/>
          </a:bodyPr>
          <a:lstStyle/>
          <a:p>
            <a:pPr algn="l"/>
            <a:r>
              <a:rPr lang="en-GB" b="1" dirty="0">
                <a:latin typeface="Leelawadee" panose="020B0502040204020203" pitchFamily="34" charset="-34"/>
                <a:ea typeface="Calibri" panose="020F0502020204030204" pitchFamily="34" charset="0"/>
                <a:cs typeface="Leelawadee" panose="020B0502040204020203" pitchFamily="34" charset="-34"/>
              </a:rPr>
              <a:t>Relationships and Sexuality Education (RSE) Statutory Guidance and Code</a:t>
            </a:r>
            <a:br>
              <a:rPr lang="en-GB" dirty="0">
                <a:latin typeface="Leelawadee" panose="020B0502040204020203" pitchFamily="34" charset="-34"/>
                <a:ea typeface="Calibri" panose="020F0502020204030204" pitchFamily="34" charset="0"/>
                <a:cs typeface="Leelawadee" panose="020B0502040204020203" pitchFamily="34" charset="-34"/>
              </a:rPr>
            </a:br>
            <a:endParaRPr lang="en-US" b="1" dirty="0">
              <a:latin typeface="Chalkboard" charset="0"/>
              <a:ea typeface="Chalkboard" charset="0"/>
              <a:cs typeface="Chalkboard" charset="0"/>
            </a:endParaRPr>
          </a:p>
        </p:txBody>
      </p:sp>
      <p:cxnSp>
        <p:nvCxnSpPr>
          <p:cNvPr id="7" name="Straight Connector 6"/>
          <p:cNvCxnSpPr/>
          <p:nvPr/>
        </p:nvCxnSpPr>
        <p:spPr>
          <a:xfrm>
            <a:off x="726565" y="1623526"/>
            <a:ext cx="10694104" cy="1"/>
          </a:xfrm>
          <a:prstGeom prst="line">
            <a:avLst/>
          </a:prstGeom>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836643" y="1916628"/>
            <a:ext cx="10189945" cy="1936428"/>
          </a:xfrm>
          <a:prstGeom prst="rect">
            <a:avLst/>
          </a:prstGeom>
        </p:spPr>
        <p:txBody>
          <a:bodyPr wrap="square">
            <a:spAutoFit/>
          </a:bodyPr>
          <a:lstStyle/>
          <a:p>
            <a:pPr marL="342900" lvl="0" indent="-342900">
              <a:lnSpc>
                <a:spcPct val="107000"/>
              </a:lnSpc>
              <a:spcAft>
                <a:spcPts val="800"/>
              </a:spcAft>
              <a:buFont typeface="Wingdings" panose="05000000000000000000" pitchFamily="2" charset="2"/>
              <a:buChar char=""/>
            </a:pPr>
            <a:r>
              <a:rPr lang="en-GB" sz="2800" dirty="0">
                <a:latin typeface="Leelawadee" panose="020B0502040204020203" pitchFamily="34" charset="-34"/>
                <a:ea typeface="Calibri" panose="020F0502020204030204" pitchFamily="34" charset="0"/>
                <a:cs typeface="Leelawadee" panose="020B0502040204020203" pitchFamily="34" charset="-34"/>
              </a:rPr>
              <a:t>RSE will be a mandatory requirement in the Curriculum for Wales for all learners from age 3 to 16 (“the Act”).               This means that all learners must receive this education. There is no right to withdraw from RSE in the new curriculum.</a:t>
            </a:r>
          </a:p>
        </p:txBody>
      </p:sp>
      <p:sp>
        <p:nvSpPr>
          <p:cNvPr id="4" name="TextBox 3">
            <a:extLst>
              <a:ext uri="{FF2B5EF4-FFF2-40B4-BE49-F238E27FC236}">
                <a16:creationId xmlns:a16="http://schemas.microsoft.com/office/drawing/2014/main" id="{7FCB603C-021E-8B61-75B5-2F7DFC71B39E}"/>
              </a:ext>
            </a:extLst>
          </p:cNvPr>
          <p:cNvSpPr txBox="1"/>
          <p:nvPr/>
        </p:nvSpPr>
        <p:spPr>
          <a:xfrm>
            <a:off x="781604" y="4050335"/>
            <a:ext cx="10584025" cy="2368277"/>
          </a:xfrm>
          <a:prstGeom prst="rect">
            <a:avLst/>
          </a:prstGeom>
          <a:noFill/>
        </p:spPr>
        <p:txBody>
          <a:bodyPr wrap="square">
            <a:spAutoFit/>
          </a:bodyPr>
          <a:lstStyle/>
          <a:p>
            <a:pPr marL="457200" indent="-457200">
              <a:lnSpc>
                <a:spcPct val="107000"/>
              </a:lnSpc>
              <a:spcAft>
                <a:spcPts val="800"/>
              </a:spcAft>
              <a:buFont typeface="Wingdings" panose="05000000000000000000" pitchFamily="2" charset="2"/>
              <a:buChar char="v"/>
            </a:pPr>
            <a:r>
              <a:rPr lang="en-GB" sz="2800" dirty="0">
                <a:latin typeface="Leelawadee" panose="020B0502040204020203" pitchFamily="34" charset="-34"/>
                <a:ea typeface="Times New Roman" panose="02020603050405020304" pitchFamily="18" charset="0"/>
                <a:cs typeface="Leelawadee" panose="020B0502040204020203" pitchFamily="34" charset="-34"/>
              </a:rPr>
              <a:t>O</a:t>
            </a:r>
            <a:r>
              <a:rPr lang="en-GB" sz="2800" dirty="0">
                <a:effectLst/>
                <a:latin typeface="Leelawadee" panose="020B0502040204020203" pitchFamily="34" charset="-34"/>
                <a:ea typeface="Times New Roman" panose="02020603050405020304" pitchFamily="18" charset="0"/>
                <a:cs typeface="Leelawadee" panose="020B0502040204020203" pitchFamily="34" charset="-34"/>
              </a:rPr>
              <a:t>ur youngest learners will be taught about friendships and families, they will not be taught about romantic or sexual relationships: this is prohibited by the RSE Code. The law is clear: teaching of RSE must be developmentally appropriate for each and every child.</a:t>
            </a:r>
            <a:endParaRPr lang="en-GB" sz="2800" dirty="0">
              <a:effectLst/>
              <a:latin typeface="Leelawadee" panose="020B0502040204020203" pitchFamily="34" charset="-34"/>
              <a:ea typeface="Calibri" panose="020F0502020204030204" pitchFamily="34" charset="0"/>
              <a:cs typeface="Leelawadee" panose="020B0502040204020203" pitchFamily="34" charset="-34"/>
            </a:endParaRPr>
          </a:p>
        </p:txBody>
      </p:sp>
    </p:spTree>
    <p:extLst>
      <p:ext uri="{BB962C8B-B14F-4D97-AF65-F5344CB8AC3E}">
        <p14:creationId xmlns:p14="http://schemas.microsoft.com/office/powerpoint/2010/main" val="4137076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p:tgtEl>
                                          <p:spTgt spid="2"/>
                                        </p:tgtEl>
                                        <p:attrNameLst>
                                          <p:attrName>ppt_y</p:attrName>
                                        </p:attrNameLst>
                                      </p:cBhvr>
                                      <p:tavLst>
                                        <p:tav tm="0">
                                          <p:val>
                                            <p:strVal val="#ppt_y+#ppt_h*1.125000"/>
                                          </p:val>
                                        </p:tav>
                                        <p:tav tm="100000">
                                          <p:val>
                                            <p:strVal val="#ppt_y"/>
                                          </p:val>
                                        </p:tav>
                                      </p:tavLst>
                                    </p:anim>
                                    <p:animEffect transition="in" filter="wipe(up)">
                                      <p:cBhvr>
                                        <p:cTn id="8"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75F6C-5C5E-114B-9620-903BB43C003C}"/>
              </a:ext>
            </a:extLst>
          </p:cNvPr>
          <p:cNvSpPr>
            <a:spLocks noGrp="1"/>
          </p:cNvSpPr>
          <p:nvPr>
            <p:ph type="title" idx="4294967295"/>
          </p:nvPr>
        </p:nvSpPr>
        <p:spPr>
          <a:xfrm>
            <a:off x="709126" y="702744"/>
            <a:ext cx="11244808" cy="995427"/>
          </a:xfrm>
        </p:spPr>
        <p:txBody>
          <a:bodyPr>
            <a:noAutofit/>
          </a:bodyPr>
          <a:lstStyle/>
          <a:p>
            <a:pPr algn="l"/>
            <a:r>
              <a:rPr lang="en-GB" sz="4000" b="1" dirty="0">
                <a:latin typeface="Chalkboard" charset="0"/>
                <a:ea typeface="Chalkboard" charset="0"/>
                <a:cs typeface="Chalkboard" charset="0"/>
              </a:rPr>
              <a:t>New Curriculum Areas of Learning and Experience</a:t>
            </a:r>
            <a:r>
              <a:rPr lang="mr-IN" sz="4000" b="1" dirty="0">
                <a:latin typeface="Chalkboard" charset="0"/>
                <a:ea typeface="Chalkboard" charset="0"/>
                <a:cs typeface="Chalkboard" charset="0"/>
              </a:rPr>
              <a:t>…</a:t>
            </a:r>
            <a:endParaRPr lang="en-US" sz="4000" b="1" dirty="0">
              <a:latin typeface="Chalkboard" charset="0"/>
              <a:ea typeface="Chalkboard" charset="0"/>
              <a:cs typeface="Chalkboard" charset="0"/>
            </a:endParaRPr>
          </a:p>
        </p:txBody>
      </p:sp>
      <p:cxnSp>
        <p:nvCxnSpPr>
          <p:cNvPr id="4" name="Straight Connector 3"/>
          <p:cNvCxnSpPr/>
          <p:nvPr/>
        </p:nvCxnSpPr>
        <p:spPr>
          <a:xfrm>
            <a:off x="726565" y="1623526"/>
            <a:ext cx="10694104" cy="1"/>
          </a:xfrm>
          <a:prstGeom prst="line">
            <a:avLst/>
          </a:prstGeom>
        </p:spPr>
        <p:style>
          <a:lnRef idx="1">
            <a:schemeClr val="accent1"/>
          </a:lnRef>
          <a:fillRef idx="0">
            <a:schemeClr val="accent1"/>
          </a:fillRef>
          <a:effectRef idx="0">
            <a:schemeClr val="accent1"/>
          </a:effectRef>
          <a:fontRef idx="minor">
            <a:schemeClr val="tx1"/>
          </a:fontRef>
        </p:style>
      </p:cxn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4626" y="18807220"/>
            <a:ext cx="1230944" cy="1648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7595" y="18807219"/>
            <a:ext cx="1230944" cy="1648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descr="Health and Well-being">
            <a:hlinkClick r:id="rId4"/>
            <a:extLst>
              <a:ext uri="{FF2B5EF4-FFF2-40B4-BE49-F238E27FC236}">
                <a16:creationId xmlns:a16="http://schemas.microsoft.com/office/drawing/2014/main" id="{F01B5DB3-190E-4CE0-AA96-3B9D550B6A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508" y="2436048"/>
            <a:ext cx="2685757" cy="187911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36697AC-DA07-464E-A562-2C3B456E8A96}"/>
              </a:ext>
            </a:extLst>
          </p:cNvPr>
          <p:cNvSpPr txBox="1"/>
          <p:nvPr/>
        </p:nvSpPr>
        <p:spPr>
          <a:xfrm>
            <a:off x="841720" y="1753576"/>
            <a:ext cx="3935963" cy="584775"/>
          </a:xfrm>
          <a:prstGeom prst="rect">
            <a:avLst/>
          </a:prstGeom>
          <a:noFill/>
        </p:spPr>
        <p:txBody>
          <a:bodyPr wrap="square" rtlCol="0">
            <a:spAutoFit/>
          </a:bodyPr>
          <a:lstStyle/>
          <a:p>
            <a:r>
              <a:rPr lang="en-US" sz="3200" dirty="0">
                <a:latin typeface="Leelawadee" panose="020B0502040204020203" pitchFamily="34" charset="-34"/>
                <a:cs typeface="Leelawadee" panose="020B0502040204020203" pitchFamily="34" charset="-34"/>
              </a:rPr>
              <a:t>Health &amp; Well-Being</a:t>
            </a:r>
          </a:p>
        </p:txBody>
      </p:sp>
      <p:sp>
        <p:nvSpPr>
          <p:cNvPr id="3" name="Rectangle 2"/>
          <p:cNvSpPr/>
          <p:nvPr/>
        </p:nvSpPr>
        <p:spPr>
          <a:xfrm>
            <a:off x="3581265" y="2828738"/>
            <a:ext cx="8372669" cy="1475404"/>
          </a:xfrm>
          <a:prstGeom prst="rect">
            <a:avLst/>
          </a:prstGeom>
        </p:spPr>
        <p:txBody>
          <a:bodyPr wrap="square">
            <a:spAutoFit/>
          </a:bodyPr>
          <a:lstStyle/>
          <a:p>
            <a:pPr marL="342900" lvl="0" indent="-342900">
              <a:lnSpc>
                <a:spcPct val="107000"/>
              </a:lnSpc>
              <a:buFont typeface="Wingdings" panose="05000000000000000000" pitchFamily="2" charset="2"/>
              <a:buChar char=""/>
            </a:pPr>
            <a:r>
              <a:rPr lang="en-GB" sz="2800" dirty="0">
                <a:latin typeface="Leelawadee" panose="020B0502040204020203" pitchFamily="34" charset="-34"/>
                <a:ea typeface="Calibri" panose="020F0502020204030204" pitchFamily="34" charset="0"/>
                <a:cs typeface="Leelawadee" panose="020B0502040204020203" pitchFamily="34" charset="-34"/>
              </a:rPr>
              <a:t>The Health and Well-being Area statements of What Matters provide detail on knowledge,     skills and understanding related to RSE</a:t>
            </a:r>
            <a:r>
              <a:rPr lang="en-GB" dirty="0">
                <a:latin typeface="Leelawadee" panose="020B0502040204020203" pitchFamily="34" charset="-34"/>
                <a:ea typeface="Calibri" panose="020F0502020204030204" pitchFamily="34" charset="0"/>
                <a:cs typeface="Leelawadee" panose="020B0502040204020203" pitchFamily="34" charset="-34"/>
              </a:rPr>
              <a:t>.</a:t>
            </a:r>
          </a:p>
        </p:txBody>
      </p:sp>
      <p:sp>
        <p:nvSpPr>
          <p:cNvPr id="6" name="Thought Bubble: Cloud 5">
            <a:extLst>
              <a:ext uri="{FF2B5EF4-FFF2-40B4-BE49-F238E27FC236}">
                <a16:creationId xmlns:a16="http://schemas.microsoft.com/office/drawing/2014/main" id="{EE36B9EB-D011-00B0-B282-195356FBA80A}"/>
              </a:ext>
            </a:extLst>
          </p:cNvPr>
          <p:cNvSpPr/>
          <p:nvPr/>
        </p:nvSpPr>
        <p:spPr>
          <a:xfrm>
            <a:off x="709126" y="4596509"/>
            <a:ext cx="3101283" cy="1676400"/>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92502DA6-6838-F7C1-78B3-8FD9EC752E49}"/>
              </a:ext>
            </a:extLst>
          </p:cNvPr>
          <p:cNvSpPr txBox="1"/>
          <p:nvPr/>
        </p:nvSpPr>
        <p:spPr>
          <a:xfrm>
            <a:off x="1447637" y="4834544"/>
            <a:ext cx="1752600" cy="1200329"/>
          </a:xfrm>
          <a:prstGeom prst="rect">
            <a:avLst/>
          </a:prstGeom>
          <a:noFill/>
        </p:spPr>
        <p:txBody>
          <a:bodyPr wrap="square" rtlCol="0">
            <a:spAutoFit/>
          </a:bodyPr>
          <a:lstStyle/>
          <a:p>
            <a:r>
              <a:rPr lang="en-GB" sz="2400" dirty="0">
                <a:latin typeface="Leelawadee" panose="020B0502040204020203" pitchFamily="34" charset="-34"/>
                <a:cs typeface="Leelawadee" panose="020B0502040204020203" pitchFamily="34" charset="-34"/>
              </a:rPr>
              <a:t>personal care and hygiene</a:t>
            </a:r>
          </a:p>
        </p:txBody>
      </p:sp>
      <p:sp>
        <p:nvSpPr>
          <p:cNvPr id="9" name="Thought Bubble: Cloud 8">
            <a:extLst>
              <a:ext uri="{FF2B5EF4-FFF2-40B4-BE49-F238E27FC236}">
                <a16:creationId xmlns:a16="http://schemas.microsoft.com/office/drawing/2014/main" id="{9C279E3F-83DD-AD10-9C98-9DB0C734C2F5}"/>
              </a:ext>
            </a:extLst>
          </p:cNvPr>
          <p:cNvSpPr/>
          <p:nvPr/>
        </p:nvSpPr>
        <p:spPr>
          <a:xfrm>
            <a:off x="8379553" y="4568270"/>
            <a:ext cx="3101283" cy="1676400"/>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CD95C3C-20D4-7474-4B6F-B4E8DB449E32}"/>
              </a:ext>
            </a:extLst>
          </p:cNvPr>
          <p:cNvSpPr txBox="1"/>
          <p:nvPr/>
        </p:nvSpPr>
        <p:spPr>
          <a:xfrm>
            <a:off x="4777683" y="4598909"/>
            <a:ext cx="2213133" cy="1200329"/>
          </a:xfrm>
          <a:prstGeom prst="rect">
            <a:avLst/>
          </a:prstGeom>
          <a:noFill/>
        </p:spPr>
        <p:txBody>
          <a:bodyPr wrap="square" rtlCol="0">
            <a:spAutoFit/>
          </a:bodyPr>
          <a:lstStyle/>
          <a:p>
            <a:pPr algn="ctr"/>
            <a:r>
              <a:rPr lang="en-GB" sz="2400" dirty="0">
                <a:latin typeface="Leelawadee" panose="020B0502040204020203" pitchFamily="34" charset="-34"/>
                <a:cs typeface="Leelawadee" panose="020B0502040204020203" pitchFamily="34" charset="-34"/>
              </a:rPr>
              <a:t>decisions and actions impact on others</a:t>
            </a:r>
          </a:p>
        </p:txBody>
      </p:sp>
      <p:sp>
        <p:nvSpPr>
          <p:cNvPr id="11" name="Thought Bubble: Cloud 10">
            <a:extLst>
              <a:ext uri="{FF2B5EF4-FFF2-40B4-BE49-F238E27FC236}">
                <a16:creationId xmlns:a16="http://schemas.microsoft.com/office/drawing/2014/main" id="{866E4C60-ED44-09D2-390F-FC4100E4CE58}"/>
              </a:ext>
            </a:extLst>
          </p:cNvPr>
          <p:cNvSpPr/>
          <p:nvPr/>
        </p:nvSpPr>
        <p:spPr>
          <a:xfrm>
            <a:off x="4461852" y="4358473"/>
            <a:ext cx="3101283" cy="1676400"/>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C6C9AD0-39D1-F6BD-15F6-D427793C2588}"/>
              </a:ext>
            </a:extLst>
          </p:cNvPr>
          <p:cNvSpPr txBox="1"/>
          <p:nvPr/>
        </p:nvSpPr>
        <p:spPr>
          <a:xfrm>
            <a:off x="9053894" y="4794529"/>
            <a:ext cx="1752600" cy="1200329"/>
          </a:xfrm>
          <a:prstGeom prst="rect">
            <a:avLst/>
          </a:prstGeom>
          <a:noFill/>
        </p:spPr>
        <p:txBody>
          <a:bodyPr wrap="square" rtlCol="0">
            <a:spAutoFit/>
          </a:bodyPr>
          <a:lstStyle/>
          <a:p>
            <a:pPr algn="ctr"/>
            <a:r>
              <a:rPr lang="en-GB" sz="2400" dirty="0">
                <a:latin typeface="Leelawadee" panose="020B0502040204020203" pitchFamily="34" charset="-34"/>
                <a:cs typeface="Leelawadee" panose="020B0502040204020203" pitchFamily="34" charset="-34"/>
              </a:rPr>
              <a:t>respect themselves and others</a:t>
            </a:r>
          </a:p>
        </p:txBody>
      </p:sp>
    </p:spTree>
    <p:extLst>
      <p:ext uri="{BB962C8B-B14F-4D97-AF65-F5344CB8AC3E}">
        <p14:creationId xmlns:p14="http://schemas.microsoft.com/office/powerpoint/2010/main" val="279294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p:tgtEl>
                                          <p:spTgt spid="2"/>
                                        </p:tgtEl>
                                        <p:attrNameLst>
                                          <p:attrName>ppt_y</p:attrName>
                                        </p:attrNameLst>
                                      </p:cBhvr>
                                      <p:tavLst>
                                        <p:tav tm="0">
                                          <p:val>
                                            <p:strVal val="#ppt_y+#ppt_h*1.125000"/>
                                          </p:val>
                                        </p:tav>
                                        <p:tav tm="100000">
                                          <p:val>
                                            <p:strVal val="#ppt_y"/>
                                          </p:val>
                                        </p:tav>
                                      </p:tavLst>
                                    </p:anim>
                                    <p:animEffect transition="in" filter="wipe(up)">
                                      <p:cBhvr>
                                        <p:cTn id="8"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75F6C-5C5E-114B-9620-903BB43C003C}"/>
              </a:ext>
            </a:extLst>
          </p:cNvPr>
          <p:cNvSpPr>
            <a:spLocks noGrp="1"/>
          </p:cNvSpPr>
          <p:nvPr>
            <p:ph type="title" idx="4294967295"/>
          </p:nvPr>
        </p:nvSpPr>
        <p:spPr>
          <a:xfrm>
            <a:off x="709126" y="702744"/>
            <a:ext cx="11244808" cy="995427"/>
          </a:xfrm>
        </p:spPr>
        <p:txBody>
          <a:bodyPr>
            <a:noAutofit/>
          </a:bodyPr>
          <a:lstStyle/>
          <a:p>
            <a:pPr algn="l"/>
            <a:r>
              <a:rPr lang="en-GB" sz="4000" b="1" dirty="0">
                <a:latin typeface="Chalkboard" charset="0"/>
                <a:ea typeface="Chalkboard" charset="0"/>
                <a:cs typeface="Chalkboard" charset="0"/>
              </a:rPr>
              <a:t>Rights of the Child</a:t>
            </a:r>
            <a:r>
              <a:rPr lang="mr-IN" sz="4000" b="1" dirty="0">
                <a:latin typeface="Chalkboard" charset="0"/>
                <a:ea typeface="Chalkboard" charset="0"/>
                <a:cs typeface="Chalkboard" charset="0"/>
              </a:rPr>
              <a:t>…</a:t>
            </a:r>
            <a:endParaRPr lang="en-US" sz="4000" b="1" dirty="0">
              <a:latin typeface="Chalkboard" charset="0"/>
              <a:ea typeface="Chalkboard" charset="0"/>
              <a:cs typeface="Chalkboard" charset="0"/>
            </a:endParaRPr>
          </a:p>
        </p:txBody>
      </p:sp>
      <p:cxnSp>
        <p:nvCxnSpPr>
          <p:cNvPr id="4" name="Straight Connector 3"/>
          <p:cNvCxnSpPr/>
          <p:nvPr/>
        </p:nvCxnSpPr>
        <p:spPr>
          <a:xfrm>
            <a:off x="726565" y="1623526"/>
            <a:ext cx="10694104" cy="1"/>
          </a:xfrm>
          <a:prstGeom prst="line">
            <a:avLst/>
          </a:prstGeom>
        </p:spPr>
        <p:style>
          <a:lnRef idx="1">
            <a:schemeClr val="accent1"/>
          </a:lnRef>
          <a:fillRef idx="0">
            <a:schemeClr val="accent1"/>
          </a:fillRef>
          <a:effectRef idx="0">
            <a:schemeClr val="accent1"/>
          </a:effectRef>
          <a:fontRef idx="minor">
            <a:schemeClr val="tx1"/>
          </a:fontRef>
        </p:style>
      </p:cxn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4626" y="18807220"/>
            <a:ext cx="1230944" cy="1648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7595" y="18807219"/>
            <a:ext cx="1230944" cy="1648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a:extLst>
              <a:ext uri="{FF2B5EF4-FFF2-40B4-BE49-F238E27FC236}">
                <a16:creationId xmlns:a16="http://schemas.microsoft.com/office/drawing/2014/main" id="{036697AC-DA07-464E-A562-2C3B456E8A96}"/>
              </a:ext>
            </a:extLst>
          </p:cNvPr>
          <p:cNvSpPr txBox="1"/>
          <p:nvPr/>
        </p:nvSpPr>
        <p:spPr>
          <a:xfrm>
            <a:off x="906414" y="1716846"/>
            <a:ext cx="10283480" cy="584775"/>
          </a:xfrm>
          <a:prstGeom prst="rect">
            <a:avLst/>
          </a:prstGeom>
          <a:noFill/>
        </p:spPr>
        <p:txBody>
          <a:bodyPr wrap="square" rtlCol="0">
            <a:spAutoFit/>
          </a:bodyPr>
          <a:lstStyle/>
          <a:p>
            <a:r>
              <a:rPr lang="en-US" sz="3200" dirty="0">
                <a:latin typeface="Leelawadee" panose="020B0502040204020203" pitchFamily="34" charset="-34"/>
                <a:cs typeface="Leelawadee" panose="020B0502040204020203" pitchFamily="34" charset="-34"/>
              </a:rPr>
              <a:t>UNCRC: The UN Convention on the Rights of the Child. </a:t>
            </a:r>
          </a:p>
        </p:txBody>
      </p:sp>
      <p:sp>
        <p:nvSpPr>
          <p:cNvPr id="9" name="Thought Bubble: Cloud 8">
            <a:extLst>
              <a:ext uri="{FF2B5EF4-FFF2-40B4-BE49-F238E27FC236}">
                <a16:creationId xmlns:a16="http://schemas.microsoft.com/office/drawing/2014/main" id="{9C279E3F-83DD-AD10-9C98-9DB0C734C2F5}"/>
              </a:ext>
            </a:extLst>
          </p:cNvPr>
          <p:cNvSpPr/>
          <p:nvPr/>
        </p:nvSpPr>
        <p:spPr>
          <a:xfrm>
            <a:off x="8379553" y="4568270"/>
            <a:ext cx="3101283" cy="1676400"/>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CD95C3C-20D4-7474-4B6F-B4E8DB449E32}"/>
              </a:ext>
            </a:extLst>
          </p:cNvPr>
          <p:cNvSpPr txBox="1"/>
          <p:nvPr/>
        </p:nvSpPr>
        <p:spPr>
          <a:xfrm>
            <a:off x="4333607" y="2769238"/>
            <a:ext cx="2213133" cy="1323439"/>
          </a:xfrm>
          <a:prstGeom prst="rect">
            <a:avLst/>
          </a:prstGeom>
          <a:noFill/>
        </p:spPr>
        <p:txBody>
          <a:bodyPr wrap="square" rtlCol="0">
            <a:spAutoFit/>
          </a:bodyPr>
          <a:lstStyle/>
          <a:p>
            <a:pPr algn="ctr"/>
            <a:r>
              <a:rPr lang="en-GB" sz="2000" b="1" dirty="0">
                <a:effectLst/>
                <a:latin typeface="Leelawadee" panose="020B0502040204020203" pitchFamily="34" charset="-34"/>
                <a:ea typeface="Calibri" panose="020F0502020204030204" pitchFamily="34" charset="0"/>
                <a:cs typeface="Leelawadee" panose="020B0502040204020203" pitchFamily="34" charset="-34"/>
              </a:rPr>
              <a:t>Article 16, ‘Every child has the right to privacy’. </a:t>
            </a:r>
            <a:endParaRPr lang="en-GB" sz="2000" dirty="0">
              <a:latin typeface="Leelawadee" panose="020B0502040204020203" pitchFamily="34" charset="-34"/>
              <a:cs typeface="Leelawadee" panose="020B0502040204020203" pitchFamily="34" charset="-34"/>
            </a:endParaRPr>
          </a:p>
        </p:txBody>
      </p:sp>
      <p:sp>
        <p:nvSpPr>
          <p:cNvPr id="11" name="Thought Bubble: Cloud 10">
            <a:extLst>
              <a:ext uri="{FF2B5EF4-FFF2-40B4-BE49-F238E27FC236}">
                <a16:creationId xmlns:a16="http://schemas.microsoft.com/office/drawing/2014/main" id="{866E4C60-ED44-09D2-390F-FC4100E4CE58}"/>
              </a:ext>
            </a:extLst>
          </p:cNvPr>
          <p:cNvSpPr/>
          <p:nvPr/>
        </p:nvSpPr>
        <p:spPr>
          <a:xfrm>
            <a:off x="3889533" y="2531203"/>
            <a:ext cx="3101283" cy="1676400"/>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C6C9AD0-39D1-F6BD-15F6-D427793C2588}"/>
              </a:ext>
            </a:extLst>
          </p:cNvPr>
          <p:cNvSpPr txBox="1"/>
          <p:nvPr/>
        </p:nvSpPr>
        <p:spPr>
          <a:xfrm>
            <a:off x="8806244" y="4744750"/>
            <a:ext cx="2247900" cy="1323439"/>
          </a:xfrm>
          <a:prstGeom prst="rect">
            <a:avLst/>
          </a:prstGeom>
          <a:noFill/>
        </p:spPr>
        <p:txBody>
          <a:bodyPr wrap="square" rtlCol="0">
            <a:spAutoFit/>
          </a:bodyPr>
          <a:lstStyle/>
          <a:p>
            <a:pPr algn="ctr"/>
            <a:r>
              <a:rPr lang="en-GB" sz="2000" b="1" dirty="0">
                <a:effectLst/>
                <a:latin typeface="Leelawadee" panose="020B0502040204020203" pitchFamily="34" charset="-34"/>
                <a:ea typeface="Calibri" panose="020F0502020204030204" pitchFamily="34" charset="0"/>
                <a:cs typeface="Leelawadee" panose="020B0502040204020203" pitchFamily="34" charset="-34"/>
              </a:rPr>
              <a:t>Article 36, ‘protect children from all forms of exploitation’.</a:t>
            </a:r>
            <a:endParaRPr lang="en-GB" sz="2000" dirty="0">
              <a:latin typeface="Leelawadee" panose="020B0502040204020203" pitchFamily="34" charset="-34"/>
              <a:cs typeface="Leelawadee" panose="020B0502040204020203" pitchFamily="34" charset="-34"/>
            </a:endParaRPr>
          </a:p>
        </p:txBody>
      </p:sp>
      <p:pic>
        <p:nvPicPr>
          <p:cNvPr id="5" name="Picture 4" descr="UN Convention on the Rights of the Child — Voices of Future Generations">
            <a:extLst>
              <a:ext uri="{FF2B5EF4-FFF2-40B4-BE49-F238E27FC236}">
                <a16:creationId xmlns:a16="http://schemas.microsoft.com/office/drawing/2014/main" id="{AB2D1B89-8B3A-B607-75D6-7956130344B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6461" y="2289060"/>
            <a:ext cx="2416373" cy="3866196"/>
          </a:xfrm>
          <a:prstGeom prst="rect">
            <a:avLst/>
          </a:prstGeom>
          <a:noFill/>
          <a:ln>
            <a:noFill/>
          </a:ln>
        </p:spPr>
      </p:pic>
      <p:sp>
        <p:nvSpPr>
          <p:cNvPr id="13" name="Thought Bubble: Cloud 12">
            <a:extLst>
              <a:ext uri="{FF2B5EF4-FFF2-40B4-BE49-F238E27FC236}">
                <a16:creationId xmlns:a16="http://schemas.microsoft.com/office/drawing/2014/main" id="{CA59EC86-83C3-0A7E-3C26-BD41786CE92E}"/>
              </a:ext>
            </a:extLst>
          </p:cNvPr>
          <p:cNvSpPr/>
          <p:nvPr/>
        </p:nvSpPr>
        <p:spPr>
          <a:xfrm>
            <a:off x="7767897" y="2338351"/>
            <a:ext cx="3286247" cy="1869251"/>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hought Bubble: Cloud 15">
            <a:extLst>
              <a:ext uri="{FF2B5EF4-FFF2-40B4-BE49-F238E27FC236}">
                <a16:creationId xmlns:a16="http://schemas.microsoft.com/office/drawing/2014/main" id="{C641C578-5514-E7AA-F6BF-7C50D3CAED2B}"/>
              </a:ext>
            </a:extLst>
          </p:cNvPr>
          <p:cNvSpPr/>
          <p:nvPr/>
        </p:nvSpPr>
        <p:spPr>
          <a:xfrm>
            <a:off x="4481650" y="4330712"/>
            <a:ext cx="3471211" cy="1824544"/>
          </a:xfrm>
          <a:prstGeom prst="cloudCallout">
            <a:avLst>
              <a:gd name="adj1" fmla="val -20219"/>
              <a:gd name="adj2" fmla="val 3977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8251E2C-09AA-0123-8F16-CCA87D7E91E4}"/>
              </a:ext>
            </a:extLst>
          </p:cNvPr>
          <p:cNvSpPr txBox="1"/>
          <p:nvPr/>
        </p:nvSpPr>
        <p:spPr>
          <a:xfrm>
            <a:off x="8379553" y="2393756"/>
            <a:ext cx="2213133" cy="1631216"/>
          </a:xfrm>
          <a:prstGeom prst="rect">
            <a:avLst/>
          </a:prstGeom>
          <a:noFill/>
        </p:spPr>
        <p:txBody>
          <a:bodyPr wrap="square" rtlCol="0">
            <a:spAutoFit/>
          </a:bodyPr>
          <a:lstStyle/>
          <a:p>
            <a:pPr algn="ctr"/>
            <a:r>
              <a:rPr lang="en-GB" sz="2000" b="1" dirty="0">
                <a:effectLst/>
                <a:latin typeface="Leelawadee" panose="020B0502040204020203" pitchFamily="34" charset="-34"/>
                <a:ea typeface="Calibri" panose="020F0502020204030204" pitchFamily="34" charset="0"/>
                <a:cs typeface="Leelawadee" panose="020B0502040204020203" pitchFamily="34" charset="-34"/>
              </a:rPr>
              <a:t>Article 12,   ‘they have the right to have their views taken seriously’. </a:t>
            </a:r>
            <a:endParaRPr lang="en-GB" sz="2000" dirty="0">
              <a:latin typeface="Leelawadee" panose="020B0502040204020203" pitchFamily="34" charset="-34"/>
              <a:cs typeface="Leelawadee" panose="020B0502040204020203" pitchFamily="34" charset="-34"/>
            </a:endParaRPr>
          </a:p>
        </p:txBody>
      </p:sp>
      <p:sp>
        <p:nvSpPr>
          <p:cNvPr id="20" name="TextBox 19">
            <a:extLst>
              <a:ext uri="{FF2B5EF4-FFF2-40B4-BE49-F238E27FC236}">
                <a16:creationId xmlns:a16="http://schemas.microsoft.com/office/drawing/2014/main" id="{67EA6189-D85B-24E7-D3CE-C2FF7B326C70}"/>
              </a:ext>
            </a:extLst>
          </p:cNvPr>
          <p:cNvSpPr txBox="1"/>
          <p:nvPr/>
        </p:nvSpPr>
        <p:spPr>
          <a:xfrm>
            <a:off x="5106113" y="4450292"/>
            <a:ext cx="2247900" cy="1631216"/>
          </a:xfrm>
          <a:prstGeom prst="rect">
            <a:avLst/>
          </a:prstGeom>
          <a:noFill/>
        </p:spPr>
        <p:txBody>
          <a:bodyPr wrap="square" rtlCol="0">
            <a:spAutoFit/>
          </a:bodyPr>
          <a:lstStyle/>
          <a:p>
            <a:pPr algn="ctr"/>
            <a:r>
              <a:rPr lang="en-GB" sz="2000" b="1" dirty="0">
                <a:effectLst/>
                <a:latin typeface="Leelawadee" panose="020B0502040204020203" pitchFamily="34" charset="-34"/>
                <a:ea typeface="Calibri" panose="020F0502020204030204" pitchFamily="34" charset="0"/>
                <a:cs typeface="Leelawadee" panose="020B0502040204020203" pitchFamily="34" charset="-34"/>
              </a:rPr>
              <a:t>Article 39, ‘children have the right to help if they have been badly treated’.</a:t>
            </a:r>
            <a:endParaRPr lang="en-GB" sz="2000" dirty="0">
              <a:latin typeface="Leelawadee" panose="020B0502040204020203" pitchFamily="34" charset="-34"/>
              <a:cs typeface="Leelawadee" panose="020B0502040204020203" pitchFamily="34" charset="-34"/>
            </a:endParaRPr>
          </a:p>
        </p:txBody>
      </p:sp>
    </p:spTree>
    <p:extLst>
      <p:ext uri="{BB962C8B-B14F-4D97-AF65-F5344CB8AC3E}">
        <p14:creationId xmlns:p14="http://schemas.microsoft.com/office/powerpoint/2010/main" val="195197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p:tgtEl>
                                          <p:spTgt spid="2"/>
                                        </p:tgtEl>
                                        <p:attrNameLst>
                                          <p:attrName>ppt_y</p:attrName>
                                        </p:attrNameLst>
                                      </p:cBhvr>
                                      <p:tavLst>
                                        <p:tav tm="0">
                                          <p:val>
                                            <p:strVal val="#ppt_y+#ppt_h*1.125000"/>
                                          </p:val>
                                        </p:tav>
                                        <p:tav tm="100000">
                                          <p:val>
                                            <p:strVal val="#ppt_y"/>
                                          </p:val>
                                        </p:tav>
                                      </p:tavLst>
                                    </p:anim>
                                    <p:animEffect transition="in" filter="wipe(up)">
                                      <p:cBhvr>
                                        <p:cTn id="8"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pic>
        <p:nvPicPr>
          <p:cNvPr id="1026" name="Picture 2" descr="Fertile Heart - OSC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477" y="2048912"/>
            <a:ext cx="2454664" cy="27371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36697AC-DA07-464E-A562-2C3B456E8A96}"/>
              </a:ext>
            </a:extLst>
          </p:cNvPr>
          <p:cNvSpPr txBox="1"/>
          <p:nvPr/>
        </p:nvSpPr>
        <p:spPr>
          <a:xfrm>
            <a:off x="763665" y="4264480"/>
            <a:ext cx="1721223" cy="1077218"/>
          </a:xfrm>
          <a:prstGeom prst="rect">
            <a:avLst/>
          </a:prstGeom>
          <a:noFill/>
        </p:spPr>
        <p:txBody>
          <a:bodyPr wrap="square" rtlCol="0">
            <a:spAutoFit/>
          </a:bodyPr>
          <a:lstStyle/>
          <a:p>
            <a:r>
              <a:rPr lang="en-US" sz="3200" dirty="0">
                <a:latin typeface="Leelawadee" panose="020B0502040204020203" pitchFamily="34" charset="-34"/>
                <a:cs typeface="Leelawadee" panose="020B0502040204020203" pitchFamily="34" charset="-34"/>
              </a:rPr>
              <a:t>A Fertile Heart</a:t>
            </a:r>
          </a:p>
        </p:txBody>
      </p:sp>
      <p:sp>
        <p:nvSpPr>
          <p:cNvPr id="7" name="TextBox 6">
            <a:extLst>
              <a:ext uri="{FF2B5EF4-FFF2-40B4-BE49-F238E27FC236}">
                <a16:creationId xmlns:a16="http://schemas.microsoft.com/office/drawing/2014/main" id="{736002AC-3B98-FD8A-9966-85AD430841C3}"/>
              </a:ext>
            </a:extLst>
          </p:cNvPr>
          <p:cNvSpPr txBox="1"/>
          <p:nvPr/>
        </p:nvSpPr>
        <p:spPr>
          <a:xfrm>
            <a:off x="3526343" y="2718068"/>
            <a:ext cx="7272913" cy="2246769"/>
          </a:xfrm>
          <a:prstGeom prst="rect">
            <a:avLst/>
          </a:prstGeom>
          <a:noFill/>
        </p:spPr>
        <p:txBody>
          <a:bodyPr wrap="square">
            <a:spAutoFit/>
          </a:bodyPr>
          <a:lstStyle/>
          <a:p>
            <a:r>
              <a:rPr lang="en-GB" sz="2800" dirty="0">
                <a:latin typeface="Leelawadee" panose="020B0502040204020203" pitchFamily="34" charset="-34"/>
                <a:cs typeface="Leelawadee" panose="020B0502040204020203" pitchFamily="34" charset="-34"/>
              </a:rPr>
              <a:t>A Fertile Heart assists children at various stages in their understanding and appreciation of the importance of their union with God through loving, respectful relationships'.</a:t>
            </a:r>
            <a:r>
              <a:rPr lang="en-GB" sz="2800" dirty="0">
                <a:solidFill>
                  <a:srgbClr val="FFFFFF"/>
                </a:solidFill>
                <a:latin typeface="Leelawadee" panose="020B0502040204020203" pitchFamily="34" charset="-34"/>
                <a:cs typeface="Leelawadee" panose="020B0502040204020203" pitchFamily="34" charset="-34"/>
              </a:rPr>
              <a:t> </a:t>
            </a:r>
            <a:endParaRPr lang="en-GB" sz="2800" dirty="0"/>
          </a:p>
        </p:txBody>
      </p:sp>
    </p:spTree>
    <p:extLst>
      <p:ext uri="{BB962C8B-B14F-4D97-AF65-F5344CB8AC3E}">
        <p14:creationId xmlns:p14="http://schemas.microsoft.com/office/powerpoint/2010/main" val="233251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pic>
        <p:nvPicPr>
          <p:cNvPr id="5" name="Picture 4">
            <a:extLst>
              <a:ext uri="{FF2B5EF4-FFF2-40B4-BE49-F238E27FC236}">
                <a16:creationId xmlns:a16="http://schemas.microsoft.com/office/drawing/2014/main" id="{A453099A-00E3-2C4A-B4DF-BCE37C091371}"/>
              </a:ext>
            </a:extLst>
          </p:cNvPr>
          <p:cNvPicPr>
            <a:picLocks noChangeAspect="1"/>
          </p:cNvPicPr>
          <p:nvPr/>
        </p:nvPicPr>
        <p:blipFill>
          <a:blip r:embed="rId3"/>
          <a:stretch>
            <a:fillRect/>
          </a:stretch>
        </p:blipFill>
        <p:spPr>
          <a:xfrm>
            <a:off x="2166595" y="1834704"/>
            <a:ext cx="9471258" cy="4375596"/>
          </a:xfrm>
          <a:prstGeom prst="rect">
            <a:avLst/>
          </a:prstGeom>
        </p:spPr>
      </p:pic>
    </p:spTree>
    <p:extLst>
      <p:ext uri="{BB962C8B-B14F-4D97-AF65-F5344CB8AC3E}">
        <p14:creationId xmlns:p14="http://schemas.microsoft.com/office/powerpoint/2010/main" val="1286630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pic>
        <p:nvPicPr>
          <p:cNvPr id="9" name="Picture 8"/>
          <p:cNvPicPr>
            <a:picLocks noChangeAspect="1"/>
          </p:cNvPicPr>
          <p:nvPr/>
        </p:nvPicPr>
        <p:blipFill>
          <a:blip r:embed="rId4"/>
          <a:stretch>
            <a:fillRect/>
          </a:stretch>
        </p:blipFill>
        <p:spPr>
          <a:xfrm>
            <a:off x="730343" y="2076645"/>
            <a:ext cx="3057525" cy="1495425"/>
          </a:xfrm>
          <a:prstGeom prst="rect">
            <a:avLst/>
          </a:prstGeom>
        </p:spPr>
      </p:pic>
      <p:pic>
        <p:nvPicPr>
          <p:cNvPr id="12" name="Picture 11"/>
          <p:cNvPicPr>
            <a:picLocks noChangeAspect="1"/>
          </p:cNvPicPr>
          <p:nvPr/>
        </p:nvPicPr>
        <p:blipFill>
          <a:blip r:embed="rId5"/>
          <a:stretch>
            <a:fillRect/>
          </a:stretch>
        </p:blipFill>
        <p:spPr>
          <a:xfrm>
            <a:off x="1345677" y="3762569"/>
            <a:ext cx="1666464" cy="1644343"/>
          </a:xfrm>
          <a:prstGeom prst="rect">
            <a:avLst/>
          </a:prstGeom>
        </p:spPr>
      </p:pic>
      <p:pic>
        <p:nvPicPr>
          <p:cNvPr id="1026" name="Picture 2" descr="Flower Of Life PNG Images, Transparent Flower Of Life Image Download -  PNGitem">
            <a:extLst>
              <a:ext uri="{FF2B5EF4-FFF2-40B4-BE49-F238E27FC236}">
                <a16:creationId xmlns:a16="http://schemas.microsoft.com/office/drawing/2014/main" id="{07AB0845-F211-538B-56C1-64593024E1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40903" y="1522625"/>
            <a:ext cx="4869797" cy="45756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488D0AB-A6D7-634E-C85F-D76D606D447C}"/>
              </a:ext>
            </a:extLst>
          </p:cNvPr>
          <p:cNvSpPr txBox="1"/>
          <p:nvPr/>
        </p:nvSpPr>
        <p:spPr>
          <a:xfrm>
            <a:off x="6069665" y="1989264"/>
            <a:ext cx="1705117" cy="1569660"/>
          </a:xfrm>
          <a:prstGeom prst="rect">
            <a:avLst/>
          </a:prstGeom>
          <a:solidFill>
            <a:schemeClr val="accent1">
              <a:lumMod val="40000"/>
              <a:lumOff val="60000"/>
            </a:schemeClr>
          </a:solidFill>
        </p:spPr>
        <p:txBody>
          <a:bodyPr wrap="square" rtlCol="0">
            <a:spAutoFit/>
          </a:bodyPr>
          <a:lstStyle/>
          <a:p>
            <a:r>
              <a:rPr lang="en-GB" sz="2400" dirty="0">
                <a:latin typeface="Leelawadee" panose="020B0502040204020203" pitchFamily="34" charset="-34"/>
                <a:cs typeface="Leelawadee" panose="020B0502040204020203" pitchFamily="34" charset="-34"/>
              </a:rPr>
              <a:t>Theme 1: Created and Loved by God</a:t>
            </a:r>
          </a:p>
        </p:txBody>
      </p:sp>
      <p:sp>
        <p:nvSpPr>
          <p:cNvPr id="8" name="TextBox 7">
            <a:extLst>
              <a:ext uri="{FF2B5EF4-FFF2-40B4-BE49-F238E27FC236}">
                <a16:creationId xmlns:a16="http://schemas.microsoft.com/office/drawing/2014/main" id="{A3BAD6EB-3571-C9EE-96C4-6F260B199B43}"/>
              </a:ext>
            </a:extLst>
          </p:cNvPr>
          <p:cNvSpPr txBox="1"/>
          <p:nvPr/>
        </p:nvSpPr>
        <p:spPr>
          <a:xfrm>
            <a:off x="4983815" y="4135046"/>
            <a:ext cx="1705117" cy="1200329"/>
          </a:xfrm>
          <a:prstGeom prst="rect">
            <a:avLst/>
          </a:prstGeom>
          <a:solidFill>
            <a:schemeClr val="accent4">
              <a:lumMod val="20000"/>
              <a:lumOff val="80000"/>
            </a:schemeClr>
          </a:solidFill>
        </p:spPr>
        <p:txBody>
          <a:bodyPr wrap="square" rtlCol="0">
            <a:spAutoFit/>
          </a:bodyPr>
          <a:lstStyle/>
          <a:p>
            <a:r>
              <a:rPr lang="en-GB" sz="2400" dirty="0">
                <a:latin typeface="Leelawadee" panose="020B0502040204020203" pitchFamily="34" charset="-34"/>
                <a:cs typeface="Leelawadee" panose="020B0502040204020203" pitchFamily="34" charset="-34"/>
              </a:rPr>
              <a:t>Theme 2: Created to love others</a:t>
            </a:r>
          </a:p>
        </p:txBody>
      </p:sp>
      <p:sp>
        <p:nvSpPr>
          <p:cNvPr id="10" name="TextBox 9">
            <a:extLst>
              <a:ext uri="{FF2B5EF4-FFF2-40B4-BE49-F238E27FC236}">
                <a16:creationId xmlns:a16="http://schemas.microsoft.com/office/drawing/2014/main" id="{89DC9351-61A4-E628-14ED-C7729E5DDA2D}"/>
              </a:ext>
            </a:extLst>
          </p:cNvPr>
          <p:cNvSpPr txBox="1"/>
          <p:nvPr/>
        </p:nvSpPr>
        <p:spPr>
          <a:xfrm>
            <a:off x="7197257" y="4020859"/>
            <a:ext cx="1705117" cy="1569660"/>
          </a:xfrm>
          <a:prstGeom prst="rect">
            <a:avLst/>
          </a:prstGeom>
          <a:solidFill>
            <a:schemeClr val="accent3">
              <a:lumMod val="20000"/>
              <a:lumOff val="80000"/>
            </a:schemeClr>
          </a:solidFill>
        </p:spPr>
        <p:txBody>
          <a:bodyPr wrap="square" rtlCol="0">
            <a:spAutoFit/>
          </a:bodyPr>
          <a:lstStyle/>
          <a:p>
            <a:r>
              <a:rPr lang="en-GB" sz="2400" dirty="0">
                <a:latin typeface="Leelawadee" panose="020B0502040204020203" pitchFamily="34" charset="-34"/>
                <a:cs typeface="Leelawadee" panose="020B0502040204020203" pitchFamily="34" charset="-34"/>
              </a:rPr>
              <a:t>Theme 3: Created to live in community</a:t>
            </a:r>
          </a:p>
        </p:txBody>
      </p:sp>
    </p:spTree>
    <p:extLst>
      <p:ext uri="{BB962C8B-B14F-4D97-AF65-F5344CB8AC3E}">
        <p14:creationId xmlns:p14="http://schemas.microsoft.com/office/powerpoint/2010/main" val="2409294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pic>
        <p:nvPicPr>
          <p:cNvPr id="9" name="Picture 8"/>
          <p:cNvPicPr>
            <a:picLocks noChangeAspect="1"/>
          </p:cNvPicPr>
          <p:nvPr/>
        </p:nvPicPr>
        <p:blipFill>
          <a:blip r:embed="rId3"/>
          <a:stretch>
            <a:fillRect/>
          </a:stretch>
        </p:blipFill>
        <p:spPr>
          <a:xfrm>
            <a:off x="730343" y="2076645"/>
            <a:ext cx="3057525" cy="1495425"/>
          </a:xfrm>
          <a:prstGeom prst="rect">
            <a:avLst/>
          </a:prstGeom>
        </p:spPr>
      </p:pic>
      <p:pic>
        <p:nvPicPr>
          <p:cNvPr id="12" name="Picture 11"/>
          <p:cNvPicPr>
            <a:picLocks noChangeAspect="1"/>
          </p:cNvPicPr>
          <p:nvPr/>
        </p:nvPicPr>
        <p:blipFill>
          <a:blip r:embed="rId4"/>
          <a:stretch>
            <a:fillRect/>
          </a:stretch>
        </p:blipFill>
        <p:spPr>
          <a:xfrm>
            <a:off x="3667536" y="1762319"/>
            <a:ext cx="1837914" cy="1813517"/>
          </a:xfrm>
          <a:prstGeom prst="rect">
            <a:avLst/>
          </a:prstGeom>
        </p:spPr>
      </p:pic>
      <p:sp>
        <p:nvSpPr>
          <p:cNvPr id="5" name="Rectangle 4">
            <a:extLst>
              <a:ext uri="{FF2B5EF4-FFF2-40B4-BE49-F238E27FC236}">
                <a16:creationId xmlns:a16="http://schemas.microsoft.com/office/drawing/2014/main" id="{0BE9C347-CC91-D298-1335-FEED28CAF1F9}"/>
              </a:ext>
            </a:extLst>
          </p:cNvPr>
          <p:cNvSpPr/>
          <p:nvPr/>
        </p:nvSpPr>
        <p:spPr>
          <a:xfrm>
            <a:off x="730343" y="3648221"/>
            <a:ext cx="10907510" cy="2769989"/>
          </a:xfrm>
          <a:prstGeom prst="rect">
            <a:avLst/>
          </a:prstGeom>
        </p:spPr>
        <p:txBody>
          <a:bodyPr wrap="square">
            <a:spAutoFit/>
          </a:bodyPr>
          <a:lstStyle/>
          <a:p>
            <a:r>
              <a:rPr lang="en-GB" sz="2600" dirty="0">
                <a:latin typeface="Leelawadee" panose="020B0502040204020203" pitchFamily="34" charset="-34"/>
                <a:cs typeface="Leelawadee" panose="020B0502040204020203" pitchFamily="34" charset="-34"/>
              </a:rPr>
              <a:t>The programme includes teaching about personal health, physical and emotional well-being, parts of the body, trusted adults, growing bodies, puberty, periods and the dangers of social media.</a:t>
            </a:r>
            <a:r>
              <a:rPr lang="en-GB" sz="2600" b="0" i="0" dirty="0">
                <a:solidFill>
                  <a:srgbClr val="000000"/>
                </a:solidFill>
                <a:effectLst/>
                <a:latin typeface="Helvetica Neue Bold"/>
              </a:rPr>
              <a:t> </a:t>
            </a:r>
          </a:p>
          <a:p>
            <a:r>
              <a:rPr lang="en-GB" sz="2600" b="0" i="0" dirty="0">
                <a:solidFill>
                  <a:srgbClr val="000000"/>
                </a:solidFill>
                <a:effectLst/>
                <a:latin typeface="Leelawadee" panose="020B0502040204020203" pitchFamily="34" charset="-34"/>
                <a:cs typeface="Leelawadee" panose="020B0502040204020203" pitchFamily="34" charset="-34"/>
              </a:rPr>
              <a:t>The entire teaching is underpinned with a Christian faith understanding that our deepest identity is as a child of God – created, chosen and loved by God. The programme is fully inclusive of all pupils and their families.</a:t>
            </a:r>
            <a:endParaRPr lang="en-GB" sz="2600" dirty="0">
              <a:latin typeface="Leelawadee" panose="020B0502040204020203" pitchFamily="34" charset="-34"/>
              <a:cs typeface="Leelawadee" panose="020B0502040204020203" pitchFamily="34" charset="-34"/>
            </a:endParaRPr>
          </a:p>
          <a:p>
            <a:r>
              <a:rPr lang="en-GB" dirty="0">
                <a:solidFill>
                  <a:srgbClr val="FFFFFF"/>
                </a:solidFill>
                <a:latin typeface="Montserrat"/>
              </a:rPr>
              <a:t>complexity of love, relationships and sexual health education in today’s world. </a:t>
            </a:r>
            <a:endParaRPr lang="en-GB" dirty="0"/>
          </a:p>
        </p:txBody>
      </p:sp>
      <p:sp>
        <p:nvSpPr>
          <p:cNvPr id="7" name="TextBox 6">
            <a:extLst>
              <a:ext uri="{FF2B5EF4-FFF2-40B4-BE49-F238E27FC236}">
                <a16:creationId xmlns:a16="http://schemas.microsoft.com/office/drawing/2014/main" id="{ADF9EE44-EED5-6951-3909-95A2CF7A1691}"/>
              </a:ext>
            </a:extLst>
          </p:cNvPr>
          <p:cNvSpPr txBox="1"/>
          <p:nvPr/>
        </p:nvSpPr>
        <p:spPr>
          <a:xfrm>
            <a:off x="5951444" y="2019370"/>
            <a:ext cx="6115050" cy="923330"/>
          </a:xfrm>
          <a:prstGeom prst="rect">
            <a:avLst/>
          </a:prstGeom>
          <a:noFill/>
        </p:spPr>
        <p:txBody>
          <a:bodyPr wrap="square">
            <a:spAutoFit/>
          </a:bodyPr>
          <a:lstStyle/>
          <a:p>
            <a:r>
              <a:rPr lang="en-GB" dirty="0">
                <a:latin typeface="Leelawadee" panose="020B0502040204020203" pitchFamily="34" charset="-34"/>
                <a:cs typeface="Leelawadee" panose="020B0502040204020203" pitchFamily="34" charset="-34"/>
                <a:hlinkClick r:id="rId5"/>
              </a:rPr>
              <a:t>https://www.tentenresources.co.uk/life-to-the-full-primary</a:t>
            </a:r>
            <a:r>
              <a:rPr lang="en-GB" dirty="0">
                <a:hlinkClick r:id="rId5"/>
              </a:rPr>
              <a:t>/</a:t>
            </a:r>
            <a:endParaRPr lang="en-GB" dirty="0"/>
          </a:p>
          <a:p>
            <a:endParaRPr lang="en-GB" dirty="0"/>
          </a:p>
        </p:txBody>
      </p:sp>
    </p:spTree>
    <p:extLst>
      <p:ext uri="{BB962C8B-B14F-4D97-AF65-F5344CB8AC3E}">
        <p14:creationId xmlns:p14="http://schemas.microsoft.com/office/powerpoint/2010/main" val="160262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pic>
        <p:nvPicPr>
          <p:cNvPr id="9" name="Picture 8"/>
          <p:cNvPicPr>
            <a:picLocks noChangeAspect="1"/>
          </p:cNvPicPr>
          <p:nvPr/>
        </p:nvPicPr>
        <p:blipFill>
          <a:blip r:embed="rId4"/>
          <a:stretch>
            <a:fillRect/>
          </a:stretch>
        </p:blipFill>
        <p:spPr>
          <a:xfrm>
            <a:off x="730343" y="2076645"/>
            <a:ext cx="3057525" cy="1495425"/>
          </a:xfrm>
          <a:prstGeom prst="rect">
            <a:avLst/>
          </a:prstGeom>
        </p:spPr>
      </p:pic>
      <p:pic>
        <p:nvPicPr>
          <p:cNvPr id="12" name="Picture 11"/>
          <p:cNvPicPr>
            <a:picLocks noChangeAspect="1"/>
          </p:cNvPicPr>
          <p:nvPr/>
        </p:nvPicPr>
        <p:blipFill>
          <a:blip r:embed="rId5"/>
          <a:stretch>
            <a:fillRect/>
          </a:stretch>
        </p:blipFill>
        <p:spPr>
          <a:xfrm>
            <a:off x="3667536" y="1762319"/>
            <a:ext cx="1666464" cy="1644343"/>
          </a:xfrm>
          <a:prstGeom prst="rect">
            <a:avLst/>
          </a:prstGeom>
        </p:spPr>
      </p:pic>
      <p:sp>
        <p:nvSpPr>
          <p:cNvPr id="5" name="Rectangle 4">
            <a:extLst>
              <a:ext uri="{FF2B5EF4-FFF2-40B4-BE49-F238E27FC236}">
                <a16:creationId xmlns:a16="http://schemas.microsoft.com/office/drawing/2014/main" id="{0BE9C347-CC91-D298-1335-FEED28CAF1F9}"/>
              </a:ext>
            </a:extLst>
          </p:cNvPr>
          <p:cNvSpPr/>
          <p:nvPr/>
        </p:nvSpPr>
        <p:spPr>
          <a:xfrm>
            <a:off x="5822461" y="1962221"/>
            <a:ext cx="5653818" cy="1846659"/>
          </a:xfrm>
          <a:prstGeom prst="rect">
            <a:avLst/>
          </a:prstGeom>
        </p:spPr>
        <p:txBody>
          <a:bodyPr wrap="square">
            <a:spAutoFit/>
          </a:bodyPr>
          <a:lstStyle/>
          <a:p>
            <a:r>
              <a:rPr lang="en-GB" sz="3200" dirty="0">
                <a:latin typeface="Leelawadee" panose="020B0502040204020203" pitchFamily="34" charset="-34"/>
                <a:cs typeface="Leelawadee" panose="020B0502040204020203" pitchFamily="34" charset="-34"/>
              </a:rPr>
              <a:t>Years 5&amp;6: Module 1  </a:t>
            </a:r>
          </a:p>
          <a:p>
            <a:r>
              <a:rPr lang="en-GB" sz="3200" dirty="0">
                <a:latin typeface="Leelawadee" panose="020B0502040204020203" pitchFamily="34" charset="-34"/>
                <a:cs typeface="Leelawadee" panose="020B0502040204020203" pitchFamily="34" charset="-34"/>
              </a:rPr>
              <a:t>Session 2: Girls’ Bodies</a:t>
            </a:r>
            <a:endParaRPr lang="en-GB" sz="3200" dirty="0">
              <a:solidFill>
                <a:srgbClr val="FFFFFF"/>
              </a:solidFill>
              <a:latin typeface="Leelawadee" panose="020B0502040204020203" pitchFamily="34" charset="-34"/>
              <a:cs typeface="Leelawadee" panose="020B0502040204020203" pitchFamily="34" charset="-34"/>
            </a:endParaRPr>
          </a:p>
          <a:p>
            <a:r>
              <a:rPr lang="en-GB" sz="1600" dirty="0">
                <a:solidFill>
                  <a:srgbClr val="FFFFFF"/>
                </a:solidFill>
                <a:latin typeface="Leelawadee" panose="020B0502040204020203" pitchFamily="34" charset="-34"/>
                <a:cs typeface="Leelawadee" panose="020B0502040204020203" pitchFamily="34" charset="-34"/>
              </a:rPr>
              <a:t>t</a:t>
            </a:r>
            <a:r>
              <a:rPr lang="en-GB" sz="1600" u="sng" dirty="0">
                <a:solidFill>
                  <a:srgbClr val="0000FF"/>
                </a:solidFill>
                <a:effectLst/>
                <a:latin typeface="Leelawadee" panose="020B0502040204020203" pitchFamily="34" charset="-34"/>
                <a:ea typeface="Calibri" panose="020F0502020204030204" pitchFamily="34" charset="0"/>
                <a:cs typeface="Times New Roman" panose="02020603050405020304" pitchFamily="18" charset="0"/>
                <a:hlinkClick r:id="rId6"/>
              </a:rPr>
              <a:t>https://www.tentenresources.co.uk/sessions/girls-bodies</a:t>
            </a:r>
            <a:r>
              <a:rPr lang="en-GB" sz="1800" u="sng" dirty="0">
                <a:solidFill>
                  <a:srgbClr val="0000FF"/>
                </a:solidFill>
                <a:effectLst/>
                <a:latin typeface="Leelawadee" panose="020B0502040204020203" pitchFamily="34" charset="-34"/>
                <a:ea typeface="Calibri" panose="020F0502020204030204" pitchFamily="34" charset="0"/>
                <a:cs typeface="Times New Roman" panose="02020603050405020304" pitchFamily="18" charset="0"/>
                <a:hlinkClick r:id="rId6"/>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3200" dirty="0">
                <a:solidFill>
                  <a:srgbClr val="FFFFFF"/>
                </a:solidFill>
                <a:latin typeface="Leelawadee" panose="020B0502040204020203" pitchFamily="34" charset="-34"/>
                <a:cs typeface="Leelawadee" panose="020B0502040204020203" pitchFamily="34" charset="-34"/>
              </a:rPr>
              <a:t>odd</a:t>
            </a:r>
            <a:r>
              <a:rPr lang="en-GB" dirty="0">
                <a:solidFill>
                  <a:srgbClr val="FFFFFF"/>
                </a:solidFill>
                <a:latin typeface="Montserrat"/>
              </a:rPr>
              <a:t>. </a:t>
            </a:r>
            <a:endParaRPr lang="en-GB" dirty="0"/>
          </a:p>
        </p:txBody>
      </p:sp>
      <p:pic>
        <p:nvPicPr>
          <p:cNvPr id="6" name="Picture 5">
            <a:extLst>
              <a:ext uri="{FF2B5EF4-FFF2-40B4-BE49-F238E27FC236}">
                <a16:creationId xmlns:a16="http://schemas.microsoft.com/office/drawing/2014/main" id="{7305049E-DFA0-AE4F-094C-ACD9323E973E}"/>
              </a:ext>
            </a:extLst>
          </p:cNvPr>
          <p:cNvPicPr>
            <a:picLocks noChangeAspect="1"/>
          </p:cNvPicPr>
          <p:nvPr/>
        </p:nvPicPr>
        <p:blipFill>
          <a:blip r:embed="rId7"/>
          <a:stretch>
            <a:fillRect/>
          </a:stretch>
        </p:blipFill>
        <p:spPr>
          <a:xfrm>
            <a:off x="3448225" y="3599804"/>
            <a:ext cx="5113785" cy="2656512"/>
          </a:xfrm>
          <a:prstGeom prst="rect">
            <a:avLst/>
          </a:prstGeom>
        </p:spPr>
      </p:pic>
    </p:spTree>
    <p:extLst>
      <p:ext uri="{BB962C8B-B14F-4D97-AF65-F5344CB8AC3E}">
        <p14:creationId xmlns:p14="http://schemas.microsoft.com/office/powerpoint/2010/main" val="26429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989448" y="787027"/>
            <a:ext cx="10324011" cy="1261884"/>
          </a:xfrm>
          <a:prstGeom prst="rect">
            <a:avLst/>
          </a:prstGeom>
          <a:noFill/>
        </p:spPr>
        <p:txBody>
          <a:bodyPr wrap="square" rtlCol="0">
            <a:spAutoFit/>
          </a:bodyPr>
          <a:lstStyle/>
          <a:p>
            <a:pPr algn="ctr"/>
            <a:r>
              <a:rPr lang="en-GB" sz="4400" b="1" dirty="0">
                <a:latin typeface="Leelawadee" panose="020B0502040204020203" pitchFamily="34" charset="-34"/>
                <a:cs typeface="Leelawadee" panose="020B0502040204020203" pitchFamily="34" charset="-34"/>
              </a:rPr>
              <a:t>Delivering RSE at St. David’s</a:t>
            </a:r>
          </a:p>
          <a:p>
            <a:endParaRPr lang="en-US" sz="3200" b="1" dirty="0">
              <a:latin typeface="Chalkboard" panose="03050602040202020205" pitchFamily="66" charset="77"/>
            </a:endParaRPr>
          </a:p>
        </p:txBody>
      </p:sp>
      <p:pic>
        <p:nvPicPr>
          <p:cNvPr id="3" name="Picture 2"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sp>
        <p:nvSpPr>
          <p:cNvPr id="7" name="Rectangle 6"/>
          <p:cNvSpPr/>
          <p:nvPr/>
        </p:nvSpPr>
        <p:spPr>
          <a:xfrm>
            <a:off x="835381" y="2176516"/>
            <a:ext cx="10802471" cy="1354217"/>
          </a:xfrm>
          <a:prstGeom prst="rect">
            <a:avLst/>
          </a:prstGeom>
        </p:spPr>
        <p:txBody>
          <a:bodyPr wrap="square">
            <a:spAutoFit/>
          </a:bodyPr>
          <a:lstStyle/>
          <a:p>
            <a:r>
              <a:rPr lang="en-GB" sz="3200" dirty="0">
                <a:latin typeface="Leelawadee" panose="020B0502040204020203" pitchFamily="34" charset="-34"/>
                <a:cs typeface="Leelawadee" panose="020B0502040204020203" pitchFamily="34" charset="-34"/>
              </a:rPr>
              <a:t>We will be using faith inspired resources, recommended by Cardiff Archdiocese to deliver our RSE curriculum. </a:t>
            </a:r>
            <a:r>
              <a:rPr lang="en-GB" dirty="0">
                <a:solidFill>
                  <a:srgbClr val="FFFFFF"/>
                </a:solidFill>
                <a:latin typeface="Montserrat"/>
              </a:rPr>
              <a:t> relationships and sexual health education in today’s world. </a:t>
            </a:r>
            <a:endParaRPr lang="en-GB" dirty="0"/>
          </a:p>
        </p:txBody>
      </p:sp>
      <p:pic>
        <p:nvPicPr>
          <p:cNvPr id="8" name="Picture 7" descr="Walk In Love As Christ Loved Us&quot; : Christ Episcopal Church"/>
          <p:cNvPicPr/>
          <p:nvPr/>
        </p:nvPicPr>
        <p:blipFill>
          <a:blip r:embed="rId3">
            <a:extLst>
              <a:ext uri="{28A0092B-C50C-407E-A947-70E740481C1C}">
                <a14:useLocalDpi xmlns:a14="http://schemas.microsoft.com/office/drawing/2010/main" val="0"/>
              </a:ext>
            </a:extLst>
          </a:blip>
          <a:srcRect/>
          <a:stretch>
            <a:fillRect/>
          </a:stretch>
        </p:blipFill>
        <p:spPr bwMode="auto">
          <a:xfrm>
            <a:off x="1685365" y="3429000"/>
            <a:ext cx="4935855" cy="2771324"/>
          </a:xfrm>
          <a:prstGeom prst="rect">
            <a:avLst/>
          </a:prstGeom>
          <a:noFill/>
        </p:spPr>
      </p:pic>
      <p:pic>
        <p:nvPicPr>
          <p:cNvPr id="10" name="Picture 9" descr="John 13:34 | God's House of Praise Church"/>
          <p:cNvPicPr/>
          <p:nvPr/>
        </p:nvPicPr>
        <p:blipFill rotWithShape="1">
          <a:blip r:embed="rId4">
            <a:extLst>
              <a:ext uri="{28A0092B-C50C-407E-A947-70E740481C1C}">
                <a14:useLocalDpi xmlns:a14="http://schemas.microsoft.com/office/drawing/2010/main" val="0"/>
              </a:ext>
            </a:extLst>
          </a:blip>
          <a:srcRect l="12739" t="17859" r="11771" b="18118"/>
          <a:stretch/>
        </p:blipFill>
        <p:spPr bwMode="auto">
          <a:xfrm>
            <a:off x="7117976" y="3850517"/>
            <a:ext cx="3388659" cy="21793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26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7B6E43-B055-7E40-9C00-8AE42F5BBF1A}"/>
              </a:ext>
            </a:extLst>
          </p:cNvPr>
          <p:cNvSpPr txBox="1"/>
          <p:nvPr/>
        </p:nvSpPr>
        <p:spPr>
          <a:xfrm>
            <a:off x="2259106" y="796587"/>
            <a:ext cx="7262159" cy="769441"/>
          </a:xfrm>
          <a:prstGeom prst="rect">
            <a:avLst/>
          </a:prstGeom>
          <a:noFill/>
        </p:spPr>
        <p:txBody>
          <a:bodyPr wrap="square" rtlCol="0">
            <a:spAutoFit/>
          </a:bodyPr>
          <a:lstStyle/>
          <a:p>
            <a:pPr algn="ctr"/>
            <a:r>
              <a:rPr lang="en-US" sz="4400" b="1" dirty="0">
                <a:latin typeface="Leelawadee" panose="020B0502040204020203" pitchFamily="34" charset="-34"/>
                <a:cs typeface="Leelawadee" panose="020B0502040204020203" pitchFamily="34" charset="-34"/>
              </a:rPr>
              <a:t>Contacts</a:t>
            </a:r>
          </a:p>
        </p:txBody>
      </p:sp>
      <p:pic>
        <p:nvPicPr>
          <p:cNvPr id="3" name="Picture 2"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9448" y="787027"/>
            <a:ext cx="1269658" cy="1261884"/>
          </a:xfrm>
          <a:prstGeom prst="rect">
            <a:avLst/>
          </a:prstGeom>
          <a:noFill/>
          <a:ln>
            <a:noFill/>
          </a:ln>
        </p:spPr>
      </p:pic>
      <p:sp>
        <p:nvSpPr>
          <p:cNvPr id="2" name="Rectangle 1"/>
          <p:cNvSpPr/>
          <p:nvPr/>
        </p:nvSpPr>
        <p:spPr>
          <a:xfrm>
            <a:off x="3012141" y="1834704"/>
            <a:ext cx="8625712" cy="369332"/>
          </a:xfrm>
          <a:prstGeom prst="rect">
            <a:avLst/>
          </a:prstGeom>
        </p:spPr>
        <p:txBody>
          <a:bodyPr wrap="square">
            <a:spAutoFit/>
          </a:bodyPr>
          <a:lstStyle/>
          <a:p>
            <a:r>
              <a:rPr lang="en-GB" dirty="0">
                <a:solidFill>
                  <a:srgbClr val="FFFFFF"/>
                </a:solidFill>
                <a:latin typeface="Montserrat"/>
              </a:rPr>
              <a:t>. </a:t>
            </a:r>
            <a:endParaRPr lang="en-GB" dirty="0"/>
          </a:p>
        </p:txBody>
      </p:sp>
      <p:sp>
        <p:nvSpPr>
          <p:cNvPr id="7" name="Rectangle 6"/>
          <p:cNvSpPr/>
          <p:nvPr/>
        </p:nvSpPr>
        <p:spPr>
          <a:xfrm>
            <a:off x="835381" y="2131434"/>
            <a:ext cx="10802471" cy="2677656"/>
          </a:xfrm>
          <a:prstGeom prst="rect">
            <a:avLst/>
          </a:prstGeom>
        </p:spPr>
        <p:txBody>
          <a:bodyPr wrap="square">
            <a:spAutoFit/>
          </a:bodyPr>
          <a:lstStyle/>
          <a:p>
            <a:endParaRPr lang="en-GB" dirty="0">
              <a:solidFill>
                <a:srgbClr val="FFFFFF"/>
              </a:solidFill>
              <a:latin typeface="Montserrat"/>
            </a:endParaRPr>
          </a:p>
          <a:p>
            <a:r>
              <a:rPr lang="en-GB" sz="3200" dirty="0">
                <a:latin typeface="Leelawadee" panose="020B0502040204020203" pitchFamily="34" charset="-34"/>
                <a:cs typeface="Leelawadee" panose="020B0502040204020203" pitchFamily="34" charset="-34"/>
              </a:rPr>
              <a:t>Welsh Government: </a:t>
            </a:r>
            <a:r>
              <a:rPr lang="en-GB" sz="2800" dirty="0" err="1">
                <a:solidFill>
                  <a:srgbClr val="0070C0"/>
                </a:solidFill>
                <a:latin typeface="Leelawadee" panose="020B0502040204020203" pitchFamily="34" charset="-34"/>
                <a:cs typeface="Leelawadee" panose="020B0502040204020203" pitchFamily="34" charset="-34"/>
                <a:hlinkClick r:id="rId3">
                  <a:extLst>
                    <a:ext uri="{A12FA001-AC4F-418D-AE19-62706E023703}">
                      <ahyp:hlinkClr xmlns:ahyp="http://schemas.microsoft.com/office/drawing/2018/hyperlinkcolor" val="tx"/>
                    </a:ext>
                  </a:extLst>
                </a:hlinkClick>
              </a:rPr>
              <a:t>curriculumforwales@gov.wales</a:t>
            </a:r>
            <a:r>
              <a:rPr lang="en-GB" sz="2800" dirty="0">
                <a:solidFill>
                  <a:srgbClr val="0070C0"/>
                </a:solidFill>
                <a:latin typeface="Leelawadee" panose="020B0502040204020203" pitchFamily="34" charset="-34"/>
                <a:cs typeface="Leelawadee" panose="020B0502040204020203" pitchFamily="34" charset="-34"/>
              </a:rPr>
              <a:t> </a:t>
            </a:r>
          </a:p>
          <a:p>
            <a:endParaRPr lang="en-GB" sz="3200" dirty="0">
              <a:solidFill>
                <a:srgbClr val="FFFFFF"/>
              </a:solidFill>
              <a:latin typeface="Leelawadee" panose="020B0502040204020203" pitchFamily="34" charset="-34"/>
              <a:cs typeface="Leelawadee" panose="020B0502040204020203" pitchFamily="34" charset="-34"/>
            </a:endParaRPr>
          </a:p>
          <a:p>
            <a:r>
              <a:rPr lang="en-GB" sz="3200" dirty="0">
                <a:latin typeface="Leelawadee" panose="020B0502040204020203" pitchFamily="34" charset="-34"/>
                <a:cs typeface="Leelawadee" panose="020B0502040204020203" pitchFamily="34" charset="-34"/>
              </a:rPr>
              <a:t>Fr Bernard </a:t>
            </a:r>
            <a:r>
              <a:rPr lang="en-GB" sz="3200" dirty="0" err="1">
                <a:latin typeface="Leelawadee" panose="020B0502040204020203" pitchFamily="34" charset="-34"/>
                <a:cs typeface="Leelawadee" panose="020B0502040204020203" pitchFamily="34" charset="-34"/>
              </a:rPr>
              <a:t>Sixtus</a:t>
            </a:r>
            <a:r>
              <a:rPr lang="en-GB" sz="3200" dirty="0">
                <a:latin typeface="Leelawadee" panose="020B0502040204020203" pitchFamily="34" charset="-34"/>
                <a:cs typeface="Leelawadee" panose="020B0502040204020203" pitchFamily="34" charset="-34"/>
              </a:rPr>
              <a:t> </a:t>
            </a:r>
            <a:r>
              <a:rPr lang="en-GB" sz="2800" u="sng" dirty="0">
                <a:solidFill>
                  <a:srgbClr val="0070C0"/>
                </a:solidFill>
                <a:latin typeface="Leelawadee" panose="020B0502040204020203" pitchFamily="34" charset="-34"/>
                <a:cs typeface="Leelawadee" panose="020B0502040204020203" pitchFamily="34" charset="-34"/>
                <a:hlinkClick r:id="rId4">
                  <a:extLst>
                    <a:ext uri="{A12FA001-AC4F-418D-AE19-62706E023703}">
                      <ahyp:hlinkClr xmlns:ahyp="http://schemas.microsoft.com/office/drawing/2018/hyperlinkcolor" val="tx"/>
                    </a:ext>
                  </a:extLst>
                </a:hlinkClick>
              </a:rPr>
              <a:t>r.e@rcadc.org</a:t>
            </a:r>
            <a:r>
              <a:rPr lang="en-GB" sz="4000" dirty="0">
                <a:solidFill>
                  <a:srgbClr val="0070C0"/>
                </a:solidFill>
              </a:rPr>
              <a:t> </a:t>
            </a:r>
            <a:endParaRPr lang="en-GB" sz="4000" dirty="0">
              <a:solidFill>
                <a:srgbClr val="0070C0"/>
              </a:solidFill>
              <a:latin typeface="Leelawadee" panose="020B0502040204020203" pitchFamily="34" charset="-34"/>
              <a:cs typeface="Leelawadee" panose="020B0502040204020203" pitchFamily="34" charset="-34"/>
            </a:endParaRPr>
          </a:p>
          <a:p>
            <a:r>
              <a:rPr lang="en-GB" sz="2800" i="1" dirty="0">
                <a:latin typeface="Leelawadee" panose="020B0502040204020203" pitchFamily="34" charset="-34"/>
                <a:cs typeface="Leelawadee" panose="020B0502040204020203" pitchFamily="34" charset="-34"/>
              </a:rPr>
              <a:t>(Director of Religious Education in Schools -Archdiocese of Cardiff)</a:t>
            </a:r>
          </a:p>
          <a:p>
            <a:r>
              <a:rPr lang="en-GB" dirty="0">
                <a:solidFill>
                  <a:srgbClr val="FFFFFF"/>
                </a:solidFill>
                <a:latin typeface="Montserrat"/>
              </a:rPr>
              <a:t>y’s world. </a:t>
            </a:r>
            <a:endParaRPr lang="en-GB" dirty="0"/>
          </a:p>
        </p:txBody>
      </p:sp>
    </p:spTree>
    <p:extLst>
      <p:ext uri="{BB962C8B-B14F-4D97-AF65-F5344CB8AC3E}">
        <p14:creationId xmlns:p14="http://schemas.microsoft.com/office/powerpoint/2010/main" val="353288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a:spLocks noChangeArrowheads="1"/>
          </p:cNvSpPr>
          <p:nvPr/>
        </p:nvSpPr>
        <p:spPr bwMode="auto">
          <a:xfrm>
            <a:off x="1290918" y="173131"/>
            <a:ext cx="9574306" cy="1153646"/>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6000" b="1" dirty="0">
                <a:solidFill>
                  <a:srgbClr val="FF0000"/>
                </a:solidFill>
                <a:effectLst/>
                <a:latin typeface="Monotype Corsiva" panose="03010101010201010101" pitchFamily="66" charset="0"/>
                <a:ea typeface="Calibri" panose="020F0502020204030204" pitchFamily="34" charset="0"/>
                <a:cs typeface="Times New Roman" panose="02020603050405020304" pitchFamily="18" charset="0"/>
              </a:rPr>
              <a:t>St. David’s RC Primary School</a:t>
            </a:r>
            <a:endParaRPr lang="en-GB" sz="6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Rectangle 3"/>
          <p:cNvSpPr/>
          <p:nvPr/>
        </p:nvSpPr>
        <p:spPr>
          <a:xfrm>
            <a:off x="3173506" y="2008095"/>
            <a:ext cx="6167718" cy="1366528"/>
          </a:xfrm>
          <a:prstGeom prst="rect">
            <a:avLst/>
          </a:prstGeom>
        </p:spPr>
        <p:txBody>
          <a:bodyPr wrap="square">
            <a:spAutoFit/>
          </a:bodyPr>
          <a:lstStyle/>
          <a:p>
            <a:pPr algn="ctr">
              <a:lnSpc>
                <a:spcPct val="115000"/>
              </a:lnSpc>
              <a:spcAft>
                <a:spcPts val="1000"/>
              </a:spcAft>
            </a:pPr>
            <a:r>
              <a:rPr lang="en-GB" sz="7200" b="1" dirty="0">
                <a:latin typeface="Monotype Corsiva" panose="03010101010201010101" pitchFamily="66" charset="0"/>
                <a:ea typeface="Calibri" panose="020F0502020204030204" pitchFamily="34" charset="0"/>
                <a:cs typeface="Times New Roman" panose="02020603050405020304" pitchFamily="18" charset="0"/>
              </a:rPr>
              <a:t>RSE Curriculum</a:t>
            </a:r>
            <a:endParaRPr lang="en-GB" sz="7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St Davids Red on Yell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4767" y="1786484"/>
            <a:ext cx="926465" cy="904875"/>
          </a:xfrm>
          <a:prstGeom prst="rect">
            <a:avLst/>
          </a:prstGeom>
          <a:noFill/>
          <a:ln>
            <a:noFill/>
          </a:ln>
        </p:spPr>
      </p:pic>
      <p:pic>
        <p:nvPicPr>
          <p:cNvPr id="10" name="Picture 9" descr="Walk In Love As Christ Loved Us&quot; : Christ Episcopal Church"/>
          <p:cNvPicPr/>
          <p:nvPr/>
        </p:nvPicPr>
        <p:blipFill>
          <a:blip r:embed="rId3">
            <a:extLst>
              <a:ext uri="{28A0092B-C50C-407E-A947-70E740481C1C}">
                <a14:useLocalDpi xmlns:a14="http://schemas.microsoft.com/office/drawing/2010/main" val="0"/>
              </a:ext>
            </a:extLst>
          </a:blip>
          <a:srcRect/>
          <a:stretch>
            <a:fillRect/>
          </a:stretch>
        </p:blipFill>
        <p:spPr bwMode="auto">
          <a:xfrm>
            <a:off x="1286667" y="4055941"/>
            <a:ext cx="4449129" cy="2602459"/>
          </a:xfrm>
          <a:prstGeom prst="rect">
            <a:avLst/>
          </a:prstGeom>
          <a:noFill/>
        </p:spPr>
      </p:pic>
      <p:sp>
        <p:nvSpPr>
          <p:cNvPr id="2" name="Rectangle 1">
            <a:extLst>
              <a:ext uri="{FF2B5EF4-FFF2-40B4-BE49-F238E27FC236}">
                <a16:creationId xmlns:a16="http://schemas.microsoft.com/office/drawing/2014/main" id="{F19852D9-C5C8-4CAA-A45E-6EE6DB6ADA11}"/>
              </a:ext>
            </a:extLst>
          </p:cNvPr>
          <p:cNvSpPr/>
          <p:nvPr/>
        </p:nvSpPr>
        <p:spPr>
          <a:xfrm>
            <a:off x="4430806" y="4237465"/>
            <a:ext cx="6167718" cy="1324978"/>
          </a:xfrm>
          <a:prstGeom prst="rect">
            <a:avLst/>
          </a:prstGeom>
        </p:spPr>
        <p:txBody>
          <a:bodyPr wrap="square">
            <a:spAutoFit/>
          </a:bodyPr>
          <a:lstStyle/>
          <a:p>
            <a:pPr algn="ctr">
              <a:lnSpc>
                <a:spcPct val="115000"/>
              </a:lnSpc>
              <a:spcAft>
                <a:spcPts val="1000"/>
              </a:spcAft>
            </a:pPr>
            <a:r>
              <a:rPr lang="en-GB" sz="7200" b="1" dirty="0">
                <a:effectLst/>
                <a:latin typeface="Monotype Corsiva" panose="03010101010201010101" pitchFamily="66" charset="0"/>
                <a:ea typeface="Calibri" panose="020F0502020204030204" pitchFamily="34" charset="0"/>
                <a:cs typeface="Times New Roman" panose="02020603050405020304" pitchFamily="18" charset="0"/>
              </a:rPr>
              <a:t>Thank you</a:t>
            </a:r>
            <a:endParaRPr lang="en-GB" sz="7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692873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{E483ED14-A7A9-3945-B226-FEF918711523}tf10001064</Template>
  <TotalTime>584</TotalTime>
  <Words>740</Words>
  <Application>Microsoft Office PowerPoint</Application>
  <PresentationFormat>Widescreen</PresentationFormat>
  <Paragraphs>78</Paragraphs>
  <Slides>16</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Arial</vt:lpstr>
      <vt:lpstr>Calibri</vt:lpstr>
      <vt:lpstr>Chalkboard</vt:lpstr>
      <vt:lpstr>Garamond</vt:lpstr>
      <vt:lpstr>Helvetica Neue Bold</vt:lpstr>
      <vt:lpstr>Leelawadee</vt:lpstr>
      <vt:lpstr>Monotype Corsiva</vt:lpstr>
      <vt:lpstr>Montserrat</vt:lpstr>
      <vt:lpstr>Times New Roman</vt:lpstr>
      <vt:lpstr>Wingdings</vt:lpstr>
      <vt:lpstr>Organic</vt:lpstr>
      <vt:lpstr>PowerPoint Presentation</vt:lpstr>
      <vt:lpstr>Our virtues…</vt:lpstr>
      <vt:lpstr>PowerPoint Presentation</vt:lpstr>
      <vt:lpstr>Wales: RSE Code  What will primary children be taught?</vt:lpstr>
      <vt:lpstr>Relationships and Sexuality Education (RSE) Statutory Guidance and Code </vt:lpstr>
      <vt:lpstr>Relationships and Sexuality Education (RSE) Statutory Guidance and Code </vt:lpstr>
      <vt:lpstr>New Curriculum Areas of Learning and Experience…</vt:lpstr>
      <vt:lpstr>Rights of the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Morris</dc:creator>
  <cp:lastModifiedBy>M Gunter (St Davids Cwmbran RC Primary School)</cp:lastModifiedBy>
  <cp:revision>98</cp:revision>
  <dcterms:created xsi:type="dcterms:W3CDTF">2018-06-26T17:32:28Z</dcterms:created>
  <dcterms:modified xsi:type="dcterms:W3CDTF">2023-11-08T14:59:05Z</dcterms:modified>
</cp:coreProperties>
</file>