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7" r:id="rId1"/>
  </p:sldMasterIdLst>
  <p:notesMasterIdLst>
    <p:notesMasterId r:id="rId17"/>
  </p:notesMasterIdLst>
  <p:handoutMasterIdLst>
    <p:handoutMasterId r:id="rId18"/>
  </p:handoutMasterIdLst>
  <p:sldIdLst>
    <p:sldId id="256" r:id="rId2"/>
    <p:sldId id="297" r:id="rId3"/>
    <p:sldId id="322" r:id="rId4"/>
    <p:sldId id="308" r:id="rId5"/>
    <p:sldId id="312" r:id="rId6"/>
    <p:sldId id="313" r:id="rId7"/>
    <p:sldId id="293" r:id="rId8"/>
    <p:sldId id="315" r:id="rId9"/>
    <p:sldId id="316" r:id="rId10"/>
    <p:sldId id="317" r:id="rId11"/>
    <p:sldId id="318" r:id="rId12"/>
    <p:sldId id="273" r:id="rId13"/>
    <p:sldId id="326" r:id="rId14"/>
    <p:sldId id="327" r:id="rId15"/>
    <p:sldId id="282" r:id="rId16"/>
  </p:sldIdLst>
  <p:sldSz cx="12192000" cy="6858000"/>
  <p:notesSz cx="6888163" cy="100187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an" initials="L" lastIdx="1" clrIdx="0">
    <p:extLst>
      <p:ext uri="{19B8F6BF-5375-455C-9EA6-DF929625EA0E}">
        <p15:presenceInfo xmlns:p15="http://schemas.microsoft.com/office/powerpoint/2012/main" userId="Lia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9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574" autoAdjust="0"/>
    <p:restoredTop sz="94660"/>
  </p:normalViewPr>
  <p:slideViewPr>
    <p:cSldViewPr snapToGrid="0">
      <p:cViewPr varScale="1">
        <p:scale>
          <a:sx n="55" d="100"/>
          <a:sy n="55" d="100"/>
        </p:scale>
        <p:origin x="-152"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D217F00-41E6-486E-9EC6-2FAA2B38641D}"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978D9685-F89C-49CA-8C9E-895802560303}">
      <dgm:prSet/>
      <dgm:spPr/>
      <dgm:t>
        <a:bodyPr/>
        <a:lstStyle/>
        <a:p>
          <a:r>
            <a:rPr lang="en-GB"/>
            <a:t>Phonics</a:t>
          </a:r>
          <a:endParaRPr lang="en-US"/>
        </a:p>
      </dgm:t>
    </dgm:pt>
    <dgm:pt modelId="{9144AE5A-E36D-4780-96E9-6E646F90AC99}" type="parTrans" cxnId="{10BB7503-077C-47C9-B7E7-0D703C02DF6B}">
      <dgm:prSet/>
      <dgm:spPr/>
      <dgm:t>
        <a:bodyPr/>
        <a:lstStyle/>
        <a:p>
          <a:endParaRPr lang="en-US"/>
        </a:p>
      </dgm:t>
    </dgm:pt>
    <dgm:pt modelId="{E4C55582-BEA7-40DD-8F31-984C7E1DF59E}" type="sibTrans" cxnId="{10BB7503-077C-47C9-B7E7-0D703C02DF6B}">
      <dgm:prSet/>
      <dgm:spPr/>
      <dgm:t>
        <a:bodyPr/>
        <a:lstStyle/>
        <a:p>
          <a:endParaRPr lang="en-US"/>
        </a:p>
      </dgm:t>
    </dgm:pt>
    <dgm:pt modelId="{09C52B3B-FDD7-40E4-B6F5-A78B05DA5754}">
      <dgm:prSet/>
      <dgm:spPr/>
      <dgm:t>
        <a:bodyPr/>
        <a:lstStyle/>
        <a:p>
          <a:r>
            <a:rPr lang="en-GB"/>
            <a:t>Shared reading</a:t>
          </a:r>
          <a:endParaRPr lang="en-US"/>
        </a:p>
      </dgm:t>
    </dgm:pt>
    <dgm:pt modelId="{C53DC877-7E5B-47F3-A00E-80F9753CB726}" type="parTrans" cxnId="{DA793321-08E6-4AF3-BDBE-4E7F2096587C}">
      <dgm:prSet/>
      <dgm:spPr/>
      <dgm:t>
        <a:bodyPr/>
        <a:lstStyle/>
        <a:p>
          <a:endParaRPr lang="en-US"/>
        </a:p>
      </dgm:t>
    </dgm:pt>
    <dgm:pt modelId="{938C9C22-9583-4BB5-8605-B8EAB84ECD4D}" type="sibTrans" cxnId="{DA793321-08E6-4AF3-BDBE-4E7F2096587C}">
      <dgm:prSet/>
      <dgm:spPr/>
      <dgm:t>
        <a:bodyPr/>
        <a:lstStyle/>
        <a:p>
          <a:endParaRPr lang="en-US"/>
        </a:p>
      </dgm:t>
    </dgm:pt>
    <dgm:pt modelId="{37A00AD4-BB8C-4D3B-ACB0-892A4BFB962B}">
      <dgm:prSet/>
      <dgm:spPr/>
      <dgm:t>
        <a:bodyPr/>
        <a:lstStyle/>
        <a:p>
          <a:r>
            <a:rPr lang="en-GB"/>
            <a:t>Group guided reading</a:t>
          </a:r>
          <a:endParaRPr lang="en-US"/>
        </a:p>
      </dgm:t>
    </dgm:pt>
    <dgm:pt modelId="{F6E142DE-C0C0-4C99-B4E4-2C89F9F0FA8B}" type="parTrans" cxnId="{E9EEDDCB-BE1C-4F84-AB9D-3F986E7ADC5E}">
      <dgm:prSet/>
      <dgm:spPr/>
      <dgm:t>
        <a:bodyPr/>
        <a:lstStyle/>
        <a:p>
          <a:endParaRPr lang="en-US"/>
        </a:p>
      </dgm:t>
    </dgm:pt>
    <dgm:pt modelId="{D9882664-6AEC-497A-9219-B917767763D0}" type="sibTrans" cxnId="{E9EEDDCB-BE1C-4F84-AB9D-3F986E7ADC5E}">
      <dgm:prSet/>
      <dgm:spPr/>
      <dgm:t>
        <a:bodyPr/>
        <a:lstStyle/>
        <a:p>
          <a:endParaRPr lang="en-US"/>
        </a:p>
      </dgm:t>
    </dgm:pt>
    <dgm:pt modelId="{629AD605-87B6-4E5D-9DE8-3E0C4A679293}">
      <dgm:prSet/>
      <dgm:spPr/>
      <dgm:t>
        <a:bodyPr/>
        <a:lstStyle/>
        <a:p>
          <a:r>
            <a:rPr lang="en-GB"/>
            <a:t>Independent reading</a:t>
          </a:r>
          <a:endParaRPr lang="en-US"/>
        </a:p>
      </dgm:t>
    </dgm:pt>
    <dgm:pt modelId="{0FB63B96-46CE-4CD6-AE5B-3EE853BD6A4C}" type="parTrans" cxnId="{6A36827E-9D2C-41D8-95BE-DACC45CBDB5E}">
      <dgm:prSet/>
      <dgm:spPr/>
      <dgm:t>
        <a:bodyPr/>
        <a:lstStyle/>
        <a:p>
          <a:endParaRPr lang="en-US"/>
        </a:p>
      </dgm:t>
    </dgm:pt>
    <dgm:pt modelId="{33110791-D060-4F86-9C28-A2238C16991A}" type="sibTrans" cxnId="{6A36827E-9D2C-41D8-95BE-DACC45CBDB5E}">
      <dgm:prSet/>
      <dgm:spPr/>
      <dgm:t>
        <a:bodyPr/>
        <a:lstStyle/>
        <a:p>
          <a:endParaRPr lang="en-US"/>
        </a:p>
      </dgm:t>
    </dgm:pt>
    <dgm:pt modelId="{71FCF36C-11DF-461C-9441-5D3CE3A53451}">
      <dgm:prSet/>
      <dgm:spPr/>
      <dgm:t>
        <a:bodyPr/>
        <a:lstStyle/>
        <a:p>
          <a:r>
            <a:rPr lang="en-GB"/>
            <a:t>Focused reading activities</a:t>
          </a:r>
          <a:endParaRPr lang="en-US"/>
        </a:p>
      </dgm:t>
    </dgm:pt>
    <dgm:pt modelId="{ED06D80E-55A7-44E2-804A-09D0502E4A25}" type="parTrans" cxnId="{FA0C8DC4-5F3C-45A7-ACC6-8D1596C5FAD9}">
      <dgm:prSet/>
      <dgm:spPr/>
      <dgm:t>
        <a:bodyPr/>
        <a:lstStyle/>
        <a:p>
          <a:endParaRPr lang="en-US"/>
        </a:p>
      </dgm:t>
    </dgm:pt>
    <dgm:pt modelId="{AA1FD1AC-3C5F-42B6-827E-7A52CAA2AA5F}" type="sibTrans" cxnId="{FA0C8DC4-5F3C-45A7-ACC6-8D1596C5FAD9}">
      <dgm:prSet/>
      <dgm:spPr/>
      <dgm:t>
        <a:bodyPr/>
        <a:lstStyle/>
        <a:p>
          <a:endParaRPr lang="en-US"/>
        </a:p>
      </dgm:t>
    </dgm:pt>
    <dgm:pt modelId="{F70039CA-17A6-4C3F-8190-AA397CB85447}">
      <dgm:prSet/>
      <dgm:spPr/>
      <dgm:t>
        <a:bodyPr/>
        <a:lstStyle/>
        <a:p>
          <a:r>
            <a:rPr lang="en-GB"/>
            <a:t>Reading across the curriculum</a:t>
          </a:r>
          <a:endParaRPr lang="en-US"/>
        </a:p>
      </dgm:t>
    </dgm:pt>
    <dgm:pt modelId="{E384690B-AD21-4D98-8723-B419A9A12AC0}" type="parTrans" cxnId="{35EB253C-FF25-4B38-A3CE-2D3F2D9F3981}">
      <dgm:prSet/>
      <dgm:spPr/>
      <dgm:t>
        <a:bodyPr/>
        <a:lstStyle/>
        <a:p>
          <a:endParaRPr lang="en-US"/>
        </a:p>
      </dgm:t>
    </dgm:pt>
    <dgm:pt modelId="{309A1811-5004-47A8-AFC3-DDDC39282365}" type="sibTrans" cxnId="{35EB253C-FF25-4B38-A3CE-2D3F2D9F3981}">
      <dgm:prSet/>
      <dgm:spPr/>
      <dgm:t>
        <a:bodyPr/>
        <a:lstStyle/>
        <a:p>
          <a:endParaRPr lang="en-US"/>
        </a:p>
      </dgm:t>
    </dgm:pt>
    <dgm:pt modelId="{E868E27C-619D-4A0A-A380-6CB06F9149FC}">
      <dgm:prSet/>
      <dgm:spPr/>
      <dgm:t>
        <a:bodyPr/>
        <a:lstStyle/>
        <a:p>
          <a:r>
            <a:rPr lang="en-GB"/>
            <a:t>Class stories and picture books.</a:t>
          </a:r>
          <a:endParaRPr lang="en-US"/>
        </a:p>
      </dgm:t>
    </dgm:pt>
    <dgm:pt modelId="{B92722CC-4C3A-42B2-A01E-1EEB76D4620B}" type="parTrans" cxnId="{102BAFA0-EC6C-4F6B-B19E-6043125C0029}">
      <dgm:prSet/>
      <dgm:spPr/>
      <dgm:t>
        <a:bodyPr/>
        <a:lstStyle/>
        <a:p>
          <a:endParaRPr lang="en-US"/>
        </a:p>
      </dgm:t>
    </dgm:pt>
    <dgm:pt modelId="{98D676FC-531B-47D2-8DB3-F9AB0C477FEC}" type="sibTrans" cxnId="{102BAFA0-EC6C-4F6B-B19E-6043125C0029}">
      <dgm:prSet/>
      <dgm:spPr/>
      <dgm:t>
        <a:bodyPr/>
        <a:lstStyle/>
        <a:p>
          <a:endParaRPr lang="en-US"/>
        </a:p>
      </dgm:t>
    </dgm:pt>
    <dgm:pt modelId="{9C2DF6EE-7D1A-44BB-A7D7-512BCF26AB98}" type="pres">
      <dgm:prSet presAssocID="{8D217F00-41E6-486E-9EC6-2FAA2B38641D}" presName="diagram" presStyleCnt="0">
        <dgm:presLayoutVars>
          <dgm:dir/>
          <dgm:resizeHandles val="exact"/>
        </dgm:presLayoutVars>
      </dgm:prSet>
      <dgm:spPr/>
    </dgm:pt>
    <dgm:pt modelId="{4CB381A1-C191-4D66-ADDB-951F8153D5E8}" type="pres">
      <dgm:prSet presAssocID="{978D9685-F89C-49CA-8C9E-895802560303}" presName="node" presStyleLbl="node1" presStyleIdx="0" presStyleCnt="7">
        <dgm:presLayoutVars>
          <dgm:bulletEnabled val="1"/>
        </dgm:presLayoutVars>
      </dgm:prSet>
      <dgm:spPr/>
    </dgm:pt>
    <dgm:pt modelId="{A3D5D3E8-CD42-4E8C-8FD0-657427D6A4C5}" type="pres">
      <dgm:prSet presAssocID="{E4C55582-BEA7-40DD-8F31-984C7E1DF59E}" presName="sibTrans" presStyleCnt="0"/>
      <dgm:spPr/>
    </dgm:pt>
    <dgm:pt modelId="{118F184A-A404-4256-909F-57807ADD5519}" type="pres">
      <dgm:prSet presAssocID="{09C52B3B-FDD7-40E4-B6F5-A78B05DA5754}" presName="node" presStyleLbl="node1" presStyleIdx="1" presStyleCnt="7">
        <dgm:presLayoutVars>
          <dgm:bulletEnabled val="1"/>
        </dgm:presLayoutVars>
      </dgm:prSet>
      <dgm:spPr/>
    </dgm:pt>
    <dgm:pt modelId="{2386199D-213B-4160-A7F6-A4692B2A865D}" type="pres">
      <dgm:prSet presAssocID="{938C9C22-9583-4BB5-8605-B8EAB84ECD4D}" presName="sibTrans" presStyleCnt="0"/>
      <dgm:spPr/>
    </dgm:pt>
    <dgm:pt modelId="{A2299BD8-FC79-4DBA-B1E7-3B13A4DA5D5B}" type="pres">
      <dgm:prSet presAssocID="{37A00AD4-BB8C-4D3B-ACB0-892A4BFB962B}" presName="node" presStyleLbl="node1" presStyleIdx="2" presStyleCnt="7">
        <dgm:presLayoutVars>
          <dgm:bulletEnabled val="1"/>
        </dgm:presLayoutVars>
      </dgm:prSet>
      <dgm:spPr/>
    </dgm:pt>
    <dgm:pt modelId="{5CF26E72-1633-4894-A854-3F967CBBDFF7}" type="pres">
      <dgm:prSet presAssocID="{D9882664-6AEC-497A-9219-B917767763D0}" presName="sibTrans" presStyleCnt="0"/>
      <dgm:spPr/>
    </dgm:pt>
    <dgm:pt modelId="{227F3DF6-1041-44C7-B758-6545313C541B}" type="pres">
      <dgm:prSet presAssocID="{629AD605-87B6-4E5D-9DE8-3E0C4A679293}" presName="node" presStyleLbl="node1" presStyleIdx="3" presStyleCnt="7">
        <dgm:presLayoutVars>
          <dgm:bulletEnabled val="1"/>
        </dgm:presLayoutVars>
      </dgm:prSet>
      <dgm:spPr/>
    </dgm:pt>
    <dgm:pt modelId="{8B5D75C4-3CEB-4632-AB94-FDB60A78CDF5}" type="pres">
      <dgm:prSet presAssocID="{33110791-D060-4F86-9C28-A2238C16991A}" presName="sibTrans" presStyleCnt="0"/>
      <dgm:spPr/>
    </dgm:pt>
    <dgm:pt modelId="{DDFFEDAF-3ACD-45D3-B651-06E2AEA294D1}" type="pres">
      <dgm:prSet presAssocID="{71FCF36C-11DF-461C-9441-5D3CE3A53451}" presName="node" presStyleLbl="node1" presStyleIdx="4" presStyleCnt="7">
        <dgm:presLayoutVars>
          <dgm:bulletEnabled val="1"/>
        </dgm:presLayoutVars>
      </dgm:prSet>
      <dgm:spPr/>
    </dgm:pt>
    <dgm:pt modelId="{4B2F6FC5-C38B-4094-BBA3-323087047DD1}" type="pres">
      <dgm:prSet presAssocID="{AA1FD1AC-3C5F-42B6-827E-7A52CAA2AA5F}" presName="sibTrans" presStyleCnt="0"/>
      <dgm:spPr/>
    </dgm:pt>
    <dgm:pt modelId="{CB14548B-4FF7-4C62-8649-9E2C780DD928}" type="pres">
      <dgm:prSet presAssocID="{F70039CA-17A6-4C3F-8190-AA397CB85447}" presName="node" presStyleLbl="node1" presStyleIdx="5" presStyleCnt="7">
        <dgm:presLayoutVars>
          <dgm:bulletEnabled val="1"/>
        </dgm:presLayoutVars>
      </dgm:prSet>
      <dgm:spPr/>
    </dgm:pt>
    <dgm:pt modelId="{0FDC1D91-E4CC-4234-8388-801B6D88D406}" type="pres">
      <dgm:prSet presAssocID="{309A1811-5004-47A8-AFC3-DDDC39282365}" presName="sibTrans" presStyleCnt="0"/>
      <dgm:spPr/>
    </dgm:pt>
    <dgm:pt modelId="{B8ED2563-FACD-4068-A1C1-04B8496E0C58}" type="pres">
      <dgm:prSet presAssocID="{E868E27C-619D-4A0A-A380-6CB06F9149FC}" presName="node" presStyleLbl="node1" presStyleIdx="6" presStyleCnt="7">
        <dgm:presLayoutVars>
          <dgm:bulletEnabled val="1"/>
        </dgm:presLayoutVars>
      </dgm:prSet>
      <dgm:spPr/>
    </dgm:pt>
  </dgm:ptLst>
  <dgm:cxnLst>
    <dgm:cxn modelId="{10BB7503-077C-47C9-B7E7-0D703C02DF6B}" srcId="{8D217F00-41E6-486E-9EC6-2FAA2B38641D}" destId="{978D9685-F89C-49CA-8C9E-895802560303}" srcOrd="0" destOrd="0" parTransId="{9144AE5A-E36D-4780-96E9-6E646F90AC99}" sibTransId="{E4C55582-BEA7-40DD-8F31-984C7E1DF59E}"/>
    <dgm:cxn modelId="{0C84191D-76A1-49B1-80F5-6FBB2312C709}" type="presOf" srcId="{F70039CA-17A6-4C3F-8190-AA397CB85447}" destId="{CB14548B-4FF7-4C62-8649-9E2C780DD928}" srcOrd="0" destOrd="0" presId="urn:microsoft.com/office/officeart/2005/8/layout/default"/>
    <dgm:cxn modelId="{DA793321-08E6-4AF3-BDBE-4E7F2096587C}" srcId="{8D217F00-41E6-486E-9EC6-2FAA2B38641D}" destId="{09C52B3B-FDD7-40E4-B6F5-A78B05DA5754}" srcOrd="1" destOrd="0" parTransId="{C53DC877-7E5B-47F3-A00E-80F9753CB726}" sibTransId="{938C9C22-9583-4BB5-8605-B8EAB84ECD4D}"/>
    <dgm:cxn modelId="{35EB253C-FF25-4B38-A3CE-2D3F2D9F3981}" srcId="{8D217F00-41E6-486E-9EC6-2FAA2B38641D}" destId="{F70039CA-17A6-4C3F-8190-AA397CB85447}" srcOrd="5" destOrd="0" parTransId="{E384690B-AD21-4D98-8723-B419A9A12AC0}" sibTransId="{309A1811-5004-47A8-AFC3-DDDC39282365}"/>
    <dgm:cxn modelId="{491D5F5F-2F0C-4FD4-AE00-EED9E36DBF42}" type="presOf" srcId="{8D217F00-41E6-486E-9EC6-2FAA2B38641D}" destId="{9C2DF6EE-7D1A-44BB-A7D7-512BCF26AB98}" srcOrd="0" destOrd="0" presId="urn:microsoft.com/office/officeart/2005/8/layout/default"/>
    <dgm:cxn modelId="{6A36827E-9D2C-41D8-95BE-DACC45CBDB5E}" srcId="{8D217F00-41E6-486E-9EC6-2FAA2B38641D}" destId="{629AD605-87B6-4E5D-9DE8-3E0C4A679293}" srcOrd="3" destOrd="0" parTransId="{0FB63B96-46CE-4CD6-AE5B-3EE853BD6A4C}" sibTransId="{33110791-D060-4F86-9C28-A2238C16991A}"/>
    <dgm:cxn modelId="{C74CB690-E013-49CF-B728-48EA1080D10B}" type="presOf" srcId="{37A00AD4-BB8C-4D3B-ACB0-892A4BFB962B}" destId="{A2299BD8-FC79-4DBA-B1E7-3B13A4DA5D5B}" srcOrd="0" destOrd="0" presId="urn:microsoft.com/office/officeart/2005/8/layout/default"/>
    <dgm:cxn modelId="{DE052F93-89AA-4A4A-A46A-E0D3498958CD}" type="presOf" srcId="{E868E27C-619D-4A0A-A380-6CB06F9149FC}" destId="{B8ED2563-FACD-4068-A1C1-04B8496E0C58}" srcOrd="0" destOrd="0" presId="urn:microsoft.com/office/officeart/2005/8/layout/default"/>
    <dgm:cxn modelId="{7FCEB49D-B30D-41AF-B940-94306AB3A42C}" type="presOf" srcId="{978D9685-F89C-49CA-8C9E-895802560303}" destId="{4CB381A1-C191-4D66-ADDB-951F8153D5E8}" srcOrd="0" destOrd="0" presId="urn:microsoft.com/office/officeart/2005/8/layout/default"/>
    <dgm:cxn modelId="{102BAFA0-EC6C-4F6B-B19E-6043125C0029}" srcId="{8D217F00-41E6-486E-9EC6-2FAA2B38641D}" destId="{E868E27C-619D-4A0A-A380-6CB06F9149FC}" srcOrd="6" destOrd="0" parTransId="{B92722CC-4C3A-42B2-A01E-1EEB76D4620B}" sibTransId="{98D676FC-531B-47D2-8DB3-F9AB0C477FEC}"/>
    <dgm:cxn modelId="{699426B4-8363-4419-8B21-CF9261D932A9}" type="presOf" srcId="{71FCF36C-11DF-461C-9441-5D3CE3A53451}" destId="{DDFFEDAF-3ACD-45D3-B651-06E2AEA294D1}" srcOrd="0" destOrd="0" presId="urn:microsoft.com/office/officeart/2005/8/layout/default"/>
    <dgm:cxn modelId="{FA0C8DC4-5F3C-45A7-ACC6-8D1596C5FAD9}" srcId="{8D217F00-41E6-486E-9EC6-2FAA2B38641D}" destId="{71FCF36C-11DF-461C-9441-5D3CE3A53451}" srcOrd="4" destOrd="0" parTransId="{ED06D80E-55A7-44E2-804A-09D0502E4A25}" sibTransId="{AA1FD1AC-3C5F-42B6-827E-7A52CAA2AA5F}"/>
    <dgm:cxn modelId="{E9EEDDCB-BE1C-4F84-AB9D-3F986E7ADC5E}" srcId="{8D217F00-41E6-486E-9EC6-2FAA2B38641D}" destId="{37A00AD4-BB8C-4D3B-ACB0-892A4BFB962B}" srcOrd="2" destOrd="0" parTransId="{F6E142DE-C0C0-4C99-B4E4-2C89F9F0FA8B}" sibTransId="{D9882664-6AEC-497A-9219-B917767763D0}"/>
    <dgm:cxn modelId="{624CE9E1-103F-4F57-9343-17617936B4EB}" type="presOf" srcId="{629AD605-87B6-4E5D-9DE8-3E0C4A679293}" destId="{227F3DF6-1041-44C7-B758-6545313C541B}" srcOrd="0" destOrd="0" presId="urn:microsoft.com/office/officeart/2005/8/layout/default"/>
    <dgm:cxn modelId="{27BA62E3-080E-4AA1-A2B2-6E3A2E4D34E3}" type="presOf" srcId="{09C52B3B-FDD7-40E4-B6F5-A78B05DA5754}" destId="{118F184A-A404-4256-909F-57807ADD5519}" srcOrd="0" destOrd="0" presId="urn:microsoft.com/office/officeart/2005/8/layout/default"/>
    <dgm:cxn modelId="{C7DBCBB4-A0EA-47F4-BEA4-FFEF3A9A78D4}" type="presParOf" srcId="{9C2DF6EE-7D1A-44BB-A7D7-512BCF26AB98}" destId="{4CB381A1-C191-4D66-ADDB-951F8153D5E8}" srcOrd="0" destOrd="0" presId="urn:microsoft.com/office/officeart/2005/8/layout/default"/>
    <dgm:cxn modelId="{0790724C-6ACB-4E92-8B76-F7EB2D78717D}" type="presParOf" srcId="{9C2DF6EE-7D1A-44BB-A7D7-512BCF26AB98}" destId="{A3D5D3E8-CD42-4E8C-8FD0-657427D6A4C5}" srcOrd="1" destOrd="0" presId="urn:microsoft.com/office/officeart/2005/8/layout/default"/>
    <dgm:cxn modelId="{0788D78A-E37A-4AAC-8B82-BF4C6979D44F}" type="presParOf" srcId="{9C2DF6EE-7D1A-44BB-A7D7-512BCF26AB98}" destId="{118F184A-A404-4256-909F-57807ADD5519}" srcOrd="2" destOrd="0" presId="urn:microsoft.com/office/officeart/2005/8/layout/default"/>
    <dgm:cxn modelId="{FFFCD358-2FC6-4030-AEB9-810DCC5FAB50}" type="presParOf" srcId="{9C2DF6EE-7D1A-44BB-A7D7-512BCF26AB98}" destId="{2386199D-213B-4160-A7F6-A4692B2A865D}" srcOrd="3" destOrd="0" presId="urn:microsoft.com/office/officeart/2005/8/layout/default"/>
    <dgm:cxn modelId="{BD0A7534-61DF-4220-A27D-B82243BCD451}" type="presParOf" srcId="{9C2DF6EE-7D1A-44BB-A7D7-512BCF26AB98}" destId="{A2299BD8-FC79-4DBA-B1E7-3B13A4DA5D5B}" srcOrd="4" destOrd="0" presId="urn:microsoft.com/office/officeart/2005/8/layout/default"/>
    <dgm:cxn modelId="{2BE71B4F-E0EB-4642-8D8D-4132578F02D8}" type="presParOf" srcId="{9C2DF6EE-7D1A-44BB-A7D7-512BCF26AB98}" destId="{5CF26E72-1633-4894-A854-3F967CBBDFF7}" srcOrd="5" destOrd="0" presId="urn:microsoft.com/office/officeart/2005/8/layout/default"/>
    <dgm:cxn modelId="{52A267B8-9E66-4B43-B0C0-6C801314C271}" type="presParOf" srcId="{9C2DF6EE-7D1A-44BB-A7D7-512BCF26AB98}" destId="{227F3DF6-1041-44C7-B758-6545313C541B}" srcOrd="6" destOrd="0" presId="urn:microsoft.com/office/officeart/2005/8/layout/default"/>
    <dgm:cxn modelId="{D637AEBD-CFA8-4571-98C0-BFA6C0600129}" type="presParOf" srcId="{9C2DF6EE-7D1A-44BB-A7D7-512BCF26AB98}" destId="{8B5D75C4-3CEB-4632-AB94-FDB60A78CDF5}" srcOrd="7" destOrd="0" presId="urn:microsoft.com/office/officeart/2005/8/layout/default"/>
    <dgm:cxn modelId="{A8376114-7F33-4E49-B8A0-C694F6DC6EEF}" type="presParOf" srcId="{9C2DF6EE-7D1A-44BB-A7D7-512BCF26AB98}" destId="{DDFFEDAF-3ACD-45D3-B651-06E2AEA294D1}" srcOrd="8" destOrd="0" presId="urn:microsoft.com/office/officeart/2005/8/layout/default"/>
    <dgm:cxn modelId="{980CC93C-44D2-4413-B1D4-54535A865B14}" type="presParOf" srcId="{9C2DF6EE-7D1A-44BB-A7D7-512BCF26AB98}" destId="{4B2F6FC5-C38B-4094-BBA3-323087047DD1}" srcOrd="9" destOrd="0" presId="urn:microsoft.com/office/officeart/2005/8/layout/default"/>
    <dgm:cxn modelId="{601B5B1A-5DE7-4390-B2B1-AE4A3892E6E2}" type="presParOf" srcId="{9C2DF6EE-7D1A-44BB-A7D7-512BCF26AB98}" destId="{CB14548B-4FF7-4C62-8649-9E2C780DD928}" srcOrd="10" destOrd="0" presId="urn:microsoft.com/office/officeart/2005/8/layout/default"/>
    <dgm:cxn modelId="{DB04C48F-CEFD-4EB0-8A6D-717106F586CA}" type="presParOf" srcId="{9C2DF6EE-7D1A-44BB-A7D7-512BCF26AB98}" destId="{0FDC1D91-E4CC-4234-8388-801B6D88D406}" srcOrd="11" destOrd="0" presId="urn:microsoft.com/office/officeart/2005/8/layout/default"/>
    <dgm:cxn modelId="{BE360514-A6A7-4CDC-AE43-75CB35B28702}" type="presParOf" srcId="{9C2DF6EE-7D1A-44BB-A7D7-512BCF26AB98}" destId="{B8ED2563-FACD-4068-A1C1-04B8496E0C58}" srcOrd="12"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3520AD-AF1E-4EE6-A099-1DD4801D90E3}"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2B52B089-A724-4B00-8D63-2F10079587D0}">
      <dgm:prSet/>
      <dgm:spPr/>
      <dgm:t>
        <a:bodyPr/>
        <a:lstStyle/>
        <a:p>
          <a:r>
            <a:rPr lang="en-GB"/>
            <a:t>Phonics is a way of teaching children how to read and write. </a:t>
          </a:r>
          <a:endParaRPr lang="en-US"/>
        </a:p>
      </dgm:t>
    </dgm:pt>
    <dgm:pt modelId="{9A6A9D49-8AD5-4719-9926-89FE5C1AA066}" type="parTrans" cxnId="{CC2782EF-954D-44C6-BF93-1BCD286DEC35}">
      <dgm:prSet/>
      <dgm:spPr/>
      <dgm:t>
        <a:bodyPr/>
        <a:lstStyle/>
        <a:p>
          <a:endParaRPr lang="en-US"/>
        </a:p>
      </dgm:t>
    </dgm:pt>
    <dgm:pt modelId="{FEF4746E-3E57-4846-820C-655F2EC23D7E}" type="sibTrans" cxnId="{CC2782EF-954D-44C6-BF93-1BCD286DEC35}">
      <dgm:prSet/>
      <dgm:spPr/>
      <dgm:t>
        <a:bodyPr/>
        <a:lstStyle/>
        <a:p>
          <a:endParaRPr lang="en-US"/>
        </a:p>
      </dgm:t>
    </dgm:pt>
    <dgm:pt modelId="{0D5BD200-555D-42F1-8CE3-5D40B639C9AB}">
      <dgm:prSet/>
      <dgm:spPr/>
      <dgm:t>
        <a:bodyPr/>
        <a:lstStyle/>
        <a:p>
          <a:r>
            <a:rPr lang="en-GB"/>
            <a:t>It helps children to hear, identify and use different sounds to build words and fluency as they read.</a:t>
          </a:r>
          <a:endParaRPr lang="en-US"/>
        </a:p>
      </dgm:t>
    </dgm:pt>
    <dgm:pt modelId="{0FD82D3F-31CD-4E85-836C-A3771A32B6BD}" type="parTrans" cxnId="{3C64FD41-0914-4334-BFBC-44E2A4A28B7A}">
      <dgm:prSet/>
      <dgm:spPr/>
      <dgm:t>
        <a:bodyPr/>
        <a:lstStyle/>
        <a:p>
          <a:endParaRPr lang="en-US"/>
        </a:p>
      </dgm:t>
    </dgm:pt>
    <dgm:pt modelId="{C571EBA5-BE54-4EB5-8B35-949F7F2A4ACD}" type="sibTrans" cxnId="{3C64FD41-0914-4334-BFBC-44E2A4A28B7A}">
      <dgm:prSet/>
      <dgm:spPr/>
      <dgm:t>
        <a:bodyPr/>
        <a:lstStyle/>
        <a:p>
          <a:endParaRPr lang="en-US"/>
        </a:p>
      </dgm:t>
    </dgm:pt>
    <dgm:pt modelId="{111B855D-2CBC-400A-97CB-ADF52CEC03EF}">
      <dgm:prSet/>
      <dgm:spPr/>
      <dgm:t>
        <a:bodyPr/>
        <a:lstStyle/>
        <a:p>
          <a:r>
            <a:rPr lang="en-GB"/>
            <a:t>Understanding phonics will also help children know which letters to use when they are writing words.</a:t>
          </a:r>
          <a:endParaRPr lang="en-US"/>
        </a:p>
      </dgm:t>
    </dgm:pt>
    <dgm:pt modelId="{3F4C2BF2-D792-4904-B9DE-70F69621FB06}" type="parTrans" cxnId="{96E533C3-0A2C-49F5-A2E3-E6B0EB718993}">
      <dgm:prSet/>
      <dgm:spPr/>
      <dgm:t>
        <a:bodyPr/>
        <a:lstStyle/>
        <a:p>
          <a:endParaRPr lang="en-US"/>
        </a:p>
      </dgm:t>
    </dgm:pt>
    <dgm:pt modelId="{A21C8B6E-126E-4060-BFF2-D428700B78A4}" type="sibTrans" cxnId="{96E533C3-0A2C-49F5-A2E3-E6B0EB718993}">
      <dgm:prSet/>
      <dgm:spPr/>
      <dgm:t>
        <a:bodyPr/>
        <a:lstStyle/>
        <a:p>
          <a:endParaRPr lang="en-US"/>
        </a:p>
      </dgm:t>
    </dgm:pt>
    <dgm:pt modelId="{D9DD74E3-44D5-4AE0-B5C6-7585F7BC3C30}" type="pres">
      <dgm:prSet presAssocID="{8C3520AD-AF1E-4EE6-A099-1DD4801D90E3}" presName="outerComposite" presStyleCnt="0">
        <dgm:presLayoutVars>
          <dgm:chMax val="5"/>
          <dgm:dir/>
          <dgm:resizeHandles val="exact"/>
        </dgm:presLayoutVars>
      </dgm:prSet>
      <dgm:spPr/>
    </dgm:pt>
    <dgm:pt modelId="{42315DA9-ECE5-43F3-8981-36C29B5C8692}" type="pres">
      <dgm:prSet presAssocID="{8C3520AD-AF1E-4EE6-A099-1DD4801D90E3}" presName="dummyMaxCanvas" presStyleCnt="0">
        <dgm:presLayoutVars/>
      </dgm:prSet>
      <dgm:spPr/>
    </dgm:pt>
    <dgm:pt modelId="{4FFFECAA-21A9-46DB-95EB-FCF859D5E9C2}" type="pres">
      <dgm:prSet presAssocID="{8C3520AD-AF1E-4EE6-A099-1DD4801D90E3}" presName="ThreeNodes_1" presStyleLbl="node1" presStyleIdx="0" presStyleCnt="3">
        <dgm:presLayoutVars>
          <dgm:bulletEnabled val="1"/>
        </dgm:presLayoutVars>
      </dgm:prSet>
      <dgm:spPr/>
    </dgm:pt>
    <dgm:pt modelId="{DE62C982-881B-4EC1-B9A5-E05417E595AB}" type="pres">
      <dgm:prSet presAssocID="{8C3520AD-AF1E-4EE6-A099-1DD4801D90E3}" presName="ThreeNodes_2" presStyleLbl="node1" presStyleIdx="1" presStyleCnt="3">
        <dgm:presLayoutVars>
          <dgm:bulletEnabled val="1"/>
        </dgm:presLayoutVars>
      </dgm:prSet>
      <dgm:spPr/>
    </dgm:pt>
    <dgm:pt modelId="{C5A138D9-2633-4CFA-86D8-3DFFB829D302}" type="pres">
      <dgm:prSet presAssocID="{8C3520AD-AF1E-4EE6-A099-1DD4801D90E3}" presName="ThreeNodes_3" presStyleLbl="node1" presStyleIdx="2" presStyleCnt="3">
        <dgm:presLayoutVars>
          <dgm:bulletEnabled val="1"/>
        </dgm:presLayoutVars>
      </dgm:prSet>
      <dgm:spPr/>
    </dgm:pt>
    <dgm:pt modelId="{3C31CC0A-94AC-469F-A52B-5B43B085E60C}" type="pres">
      <dgm:prSet presAssocID="{8C3520AD-AF1E-4EE6-A099-1DD4801D90E3}" presName="ThreeConn_1-2" presStyleLbl="fgAccFollowNode1" presStyleIdx="0" presStyleCnt="2">
        <dgm:presLayoutVars>
          <dgm:bulletEnabled val="1"/>
        </dgm:presLayoutVars>
      </dgm:prSet>
      <dgm:spPr/>
    </dgm:pt>
    <dgm:pt modelId="{9EC1C536-F495-4559-AC4C-8218D21E42DC}" type="pres">
      <dgm:prSet presAssocID="{8C3520AD-AF1E-4EE6-A099-1DD4801D90E3}" presName="ThreeConn_2-3" presStyleLbl="fgAccFollowNode1" presStyleIdx="1" presStyleCnt="2">
        <dgm:presLayoutVars>
          <dgm:bulletEnabled val="1"/>
        </dgm:presLayoutVars>
      </dgm:prSet>
      <dgm:spPr/>
    </dgm:pt>
    <dgm:pt modelId="{774F6AD1-28BA-444A-9403-B514805F6E61}" type="pres">
      <dgm:prSet presAssocID="{8C3520AD-AF1E-4EE6-A099-1DD4801D90E3}" presName="ThreeNodes_1_text" presStyleLbl="node1" presStyleIdx="2" presStyleCnt="3">
        <dgm:presLayoutVars>
          <dgm:bulletEnabled val="1"/>
        </dgm:presLayoutVars>
      </dgm:prSet>
      <dgm:spPr/>
    </dgm:pt>
    <dgm:pt modelId="{73B7BF13-B0DB-4D4D-B9EC-7FAF45294C70}" type="pres">
      <dgm:prSet presAssocID="{8C3520AD-AF1E-4EE6-A099-1DD4801D90E3}" presName="ThreeNodes_2_text" presStyleLbl="node1" presStyleIdx="2" presStyleCnt="3">
        <dgm:presLayoutVars>
          <dgm:bulletEnabled val="1"/>
        </dgm:presLayoutVars>
      </dgm:prSet>
      <dgm:spPr/>
    </dgm:pt>
    <dgm:pt modelId="{6B69BE9E-0164-4C31-8D4E-8E97B38D175B}" type="pres">
      <dgm:prSet presAssocID="{8C3520AD-AF1E-4EE6-A099-1DD4801D90E3}" presName="ThreeNodes_3_text" presStyleLbl="node1" presStyleIdx="2" presStyleCnt="3">
        <dgm:presLayoutVars>
          <dgm:bulletEnabled val="1"/>
        </dgm:presLayoutVars>
      </dgm:prSet>
      <dgm:spPr/>
    </dgm:pt>
  </dgm:ptLst>
  <dgm:cxnLst>
    <dgm:cxn modelId="{C09DB411-CC0C-4796-96F7-AC728BA6B424}" type="presOf" srcId="{2B52B089-A724-4B00-8D63-2F10079587D0}" destId="{4FFFECAA-21A9-46DB-95EB-FCF859D5E9C2}" srcOrd="0" destOrd="0" presId="urn:microsoft.com/office/officeart/2005/8/layout/vProcess5"/>
    <dgm:cxn modelId="{59DFC63E-2E28-407C-ABA7-C31AFAF0E0AF}" type="presOf" srcId="{C571EBA5-BE54-4EB5-8B35-949F7F2A4ACD}" destId="{9EC1C536-F495-4559-AC4C-8218D21E42DC}" srcOrd="0" destOrd="0" presId="urn:microsoft.com/office/officeart/2005/8/layout/vProcess5"/>
    <dgm:cxn modelId="{F630545C-145B-4DAC-8344-CF8990A62489}" type="presOf" srcId="{111B855D-2CBC-400A-97CB-ADF52CEC03EF}" destId="{6B69BE9E-0164-4C31-8D4E-8E97B38D175B}" srcOrd="1" destOrd="0" presId="urn:microsoft.com/office/officeart/2005/8/layout/vProcess5"/>
    <dgm:cxn modelId="{D024715D-20D1-4130-8B6D-BC9737394721}" type="presOf" srcId="{8C3520AD-AF1E-4EE6-A099-1DD4801D90E3}" destId="{D9DD74E3-44D5-4AE0-B5C6-7585F7BC3C30}" srcOrd="0" destOrd="0" presId="urn:microsoft.com/office/officeart/2005/8/layout/vProcess5"/>
    <dgm:cxn modelId="{3C64FD41-0914-4334-BFBC-44E2A4A28B7A}" srcId="{8C3520AD-AF1E-4EE6-A099-1DD4801D90E3}" destId="{0D5BD200-555D-42F1-8CE3-5D40B639C9AB}" srcOrd="1" destOrd="0" parTransId="{0FD82D3F-31CD-4E85-836C-A3771A32B6BD}" sibTransId="{C571EBA5-BE54-4EB5-8B35-949F7F2A4ACD}"/>
    <dgm:cxn modelId="{43843568-351C-4F3C-B826-302552F34F58}" type="presOf" srcId="{0D5BD200-555D-42F1-8CE3-5D40B639C9AB}" destId="{73B7BF13-B0DB-4D4D-B9EC-7FAF45294C70}" srcOrd="1" destOrd="0" presId="urn:microsoft.com/office/officeart/2005/8/layout/vProcess5"/>
    <dgm:cxn modelId="{DEBF8659-7804-45B8-B8FF-958B3476305A}" type="presOf" srcId="{2B52B089-A724-4B00-8D63-2F10079587D0}" destId="{774F6AD1-28BA-444A-9403-B514805F6E61}" srcOrd="1" destOrd="0" presId="urn:microsoft.com/office/officeart/2005/8/layout/vProcess5"/>
    <dgm:cxn modelId="{7B4BA39E-7F7E-44DF-8FA7-479570911FAA}" type="presOf" srcId="{0D5BD200-555D-42F1-8CE3-5D40B639C9AB}" destId="{DE62C982-881B-4EC1-B9A5-E05417E595AB}" srcOrd="0" destOrd="0" presId="urn:microsoft.com/office/officeart/2005/8/layout/vProcess5"/>
    <dgm:cxn modelId="{A34109BA-0D15-4F35-BE3B-4F4DB49C076F}" type="presOf" srcId="{FEF4746E-3E57-4846-820C-655F2EC23D7E}" destId="{3C31CC0A-94AC-469F-A52B-5B43B085E60C}" srcOrd="0" destOrd="0" presId="urn:microsoft.com/office/officeart/2005/8/layout/vProcess5"/>
    <dgm:cxn modelId="{96E533C3-0A2C-49F5-A2E3-E6B0EB718993}" srcId="{8C3520AD-AF1E-4EE6-A099-1DD4801D90E3}" destId="{111B855D-2CBC-400A-97CB-ADF52CEC03EF}" srcOrd="2" destOrd="0" parTransId="{3F4C2BF2-D792-4904-B9DE-70F69621FB06}" sibTransId="{A21C8B6E-126E-4060-BFF2-D428700B78A4}"/>
    <dgm:cxn modelId="{CC2782EF-954D-44C6-BF93-1BCD286DEC35}" srcId="{8C3520AD-AF1E-4EE6-A099-1DD4801D90E3}" destId="{2B52B089-A724-4B00-8D63-2F10079587D0}" srcOrd="0" destOrd="0" parTransId="{9A6A9D49-8AD5-4719-9926-89FE5C1AA066}" sibTransId="{FEF4746E-3E57-4846-820C-655F2EC23D7E}"/>
    <dgm:cxn modelId="{D169AEFD-4C30-4521-BA90-734D40BEE467}" type="presOf" srcId="{111B855D-2CBC-400A-97CB-ADF52CEC03EF}" destId="{C5A138D9-2633-4CFA-86D8-3DFFB829D302}" srcOrd="0" destOrd="0" presId="urn:microsoft.com/office/officeart/2005/8/layout/vProcess5"/>
    <dgm:cxn modelId="{427B3BAA-FE63-4388-BC21-B2EE87EF71A3}" type="presParOf" srcId="{D9DD74E3-44D5-4AE0-B5C6-7585F7BC3C30}" destId="{42315DA9-ECE5-43F3-8981-36C29B5C8692}" srcOrd="0" destOrd="0" presId="urn:microsoft.com/office/officeart/2005/8/layout/vProcess5"/>
    <dgm:cxn modelId="{077CA6A5-B7C0-4904-A492-532147EAD055}" type="presParOf" srcId="{D9DD74E3-44D5-4AE0-B5C6-7585F7BC3C30}" destId="{4FFFECAA-21A9-46DB-95EB-FCF859D5E9C2}" srcOrd="1" destOrd="0" presId="urn:microsoft.com/office/officeart/2005/8/layout/vProcess5"/>
    <dgm:cxn modelId="{9B171948-1D30-41F4-9A05-3DC76004452E}" type="presParOf" srcId="{D9DD74E3-44D5-4AE0-B5C6-7585F7BC3C30}" destId="{DE62C982-881B-4EC1-B9A5-E05417E595AB}" srcOrd="2" destOrd="0" presId="urn:microsoft.com/office/officeart/2005/8/layout/vProcess5"/>
    <dgm:cxn modelId="{8DEF0E45-C3AF-4977-BFAF-6B646DA1B11B}" type="presParOf" srcId="{D9DD74E3-44D5-4AE0-B5C6-7585F7BC3C30}" destId="{C5A138D9-2633-4CFA-86D8-3DFFB829D302}" srcOrd="3" destOrd="0" presId="urn:microsoft.com/office/officeart/2005/8/layout/vProcess5"/>
    <dgm:cxn modelId="{72548828-FD1D-4225-9DBF-642856751FF0}" type="presParOf" srcId="{D9DD74E3-44D5-4AE0-B5C6-7585F7BC3C30}" destId="{3C31CC0A-94AC-469F-A52B-5B43B085E60C}" srcOrd="4" destOrd="0" presId="urn:microsoft.com/office/officeart/2005/8/layout/vProcess5"/>
    <dgm:cxn modelId="{1C64D4F0-0024-40BD-B3BD-6D702168370B}" type="presParOf" srcId="{D9DD74E3-44D5-4AE0-B5C6-7585F7BC3C30}" destId="{9EC1C536-F495-4559-AC4C-8218D21E42DC}" srcOrd="5" destOrd="0" presId="urn:microsoft.com/office/officeart/2005/8/layout/vProcess5"/>
    <dgm:cxn modelId="{B2C10CC6-E3C8-4F06-8C76-8D95FBA12D58}" type="presParOf" srcId="{D9DD74E3-44D5-4AE0-B5C6-7585F7BC3C30}" destId="{774F6AD1-28BA-444A-9403-B514805F6E61}" srcOrd="6" destOrd="0" presId="urn:microsoft.com/office/officeart/2005/8/layout/vProcess5"/>
    <dgm:cxn modelId="{D96E7D4F-D227-48A9-ACB9-D2F1E5ED5FB4}" type="presParOf" srcId="{D9DD74E3-44D5-4AE0-B5C6-7585F7BC3C30}" destId="{73B7BF13-B0DB-4D4D-B9EC-7FAF45294C70}" srcOrd="7" destOrd="0" presId="urn:microsoft.com/office/officeart/2005/8/layout/vProcess5"/>
    <dgm:cxn modelId="{D7847C5C-D527-4FBE-A18B-8A420EB06CDF}" type="presParOf" srcId="{D9DD74E3-44D5-4AE0-B5C6-7585F7BC3C30}" destId="{6B69BE9E-0164-4C31-8D4E-8E97B38D175B}"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CCC4F95-C950-442B-A069-B82A32C0F1E8}" type="doc">
      <dgm:prSet loTypeId="urn:microsoft.com/office/officeart/2005/8/layout/vProcess5" loCatId="process" qsTypeId="urn:microsoft.com/office/officeart/2005/8/quickstyle/simple1" qsCatId="simple" csTypeId="urn:microsoft.com/office/officeart/2005/8/colors/accent1_2" csCatId="accent1"/>
      <dgm:spPr/>
      <dgm:t>
        <a:bodyPr/>
        <a:lstStyle/>
        <a:p>
          <a:endParaRPr lang="en-US"/>
        </a:p>
      </dgm:t>
    </dgm:pt>
    <dgm:pt modelId="{62478299-9CF4-4F92-B766-BD883ADCD410}">
      <dgm:prSet/>
      <dgm:spPr/>
      <dgm:t>
        <a:bodyPr/>
        <a:lstStyle/>
        <a:p>
          <a:r>
            <a:rPr lang="en-GB"/>
            <a:t>We introduce the new sound by pronouncing it correctly and asking the children to repeat it back.</a:t>
          </a:r>
          <a:endParaRPr lang="en-US"/>
        </a:p>
      </dgm:t>
    </dgm:pt>
    <dgm:pt modelId="{0F656B03-24D5-4F49-93CA-4DC6B580415E}" type="parTrans" cxnId="{7F5D7E5D-B7E3-405A-9552-DFF85F69E176}">
      <dgm:prSet/>
      <dgm:spPr/>
      <dgm:t>
        <a:bodyPr/>
        <a:lstStyle/>
        <a:p>
          <a:endParaRPr lang="en-US"/>
        </a:p>
      </dgm:t>
    </dgm:pt>
    <dgm:pt modelId="{6F6367D1-50B6-4FEF-8459-36CA7806D62A}" type="sibTrans" cxnId="{7F5D7E5D-B7E3-405A-9552-DFF85F69E176}">
      <dgm:prSet/>
      <dgm:spPr/>
      <dgm:t>
        <a:bodyPr/>
        <a:lstStyle/>
        <a:p>
          <a:endParaRPr lang="en-US"/>
        </a:p>
      </dgm:t>
    </dgm:pt>
    <dgm:pt modelId="{E0378409-7004-42AE-A5A1-0FC6F61E0BF4}">
      <dgm:prSet/>
      <dgm:spPr/>
      <dgm:t>
        <a:bodyPr/>
        <a:lstStyle/>
        <a:p>
          <a:r>
            <a:rPr lang="en-GB"/>
            <a:t>We use a sound and pictures to familiarise the children with the sound.</a:t>
          </a:r>
          <a:endParaRPr lang="en-US"/>
        </a:p>
      </dgm:t>
    </dgm:pt>
    <dgm:pt modelId="{8D7CE773-4F4B-481B-B134-1CC2BB585DC2}" type="parTrans" cxnId="{DB01B4A1-88A3-4E39-8E8D-02CEE85D3F07}">
      <dgm:prSet/>
      <dgm:spPr/>
      <dgm:t>
        <a:bodyPr/>
        <a:lstStyle/>
        <a:p>
          <a:endParaRPr lang="en-US"/>
        </a:p>
      </dgm:t>
    </dgm:pt>
    <dgm:pt modelId="{C820660D-1C4C-4560-8943-88CC75F95DC8}" type="sibTrans" cxnId="{DB01B4A1-88A3-4E39-8E8D-02CEE85D3F07}">
      <dgm:prSet/>
      <dgm:spPr/>
      <dgm:t>
        <a:bodyPr/>
        <a:lstStyle/>
        <a:p>
          <a:endParaRPr lang="en-US"/>
        </a:p>
      </dgm:t>
    </dgm:pt>
    <dgm:pt modelId="{D86A253A-7721-4D80-BD89-30BEB4AABE4A}">
      <dgm:prSet/>
      <dgm:spPr/>
      <dgm:t>
        <a:bodyPr/>
        <a:lstStyle/>
        <a:p>
          <a:r>
            <a:rPr lang="en-GB"/>
            <a:t>We practise blending the sounds in words e.g. r-e-d; red/  r –oo-m; room</a:t>
          </a:r>
          <a:endParaRPr lang="en-US"/>
        </a:p>
      </dgm:t>
    </dgm:pt>
    <dgm:pt modelId="{589EA750-CCBB-4071-9CAE-D65B8B64C410}" type="parTrans" cxnId="{46D2BDAE-3B99-4852-AF4E-ABE52E236095}">
      <dgm:prSet/>
      <dgm:spPr/>
      <dgm:t>
        <a:bodyPr/>
        <a:lstStyle/>
        <a:p>
          <a:endParaRPr lang="en-US"/>
        </a:p>
      </dgm:t>
    </dgm:pt>
    <dgm:pt modelId="{A52C9434-C4DC-42BD-9F3A-C6D59928B9DF}" type="sibTrans" cxnId="{46D2BDAE-3B99-4852-AF4E-ABE52E236095}">
      <dgm:prSet/>
      <dgm:spPr/>
      <dgm:t>
        <a:bodyPr/>
        <a:lstStyle/>
        <a:p>
          <a:endParaRPr lang="en-US"/>
        </a:p>
      </dgm:t>
    </dgm:pt>
    <dgm:pt modelId="{68E5606E-E219-4245-BA42-28FE27AD1F45}">
      <dgm:prSet/>
      <dgm:spPr/>
      <dgm:t>
        <a:bodyPr/>
        <a:lstStyle/>
        <a:p>
          <a:r>
            <a:rPr lang="en-GB"/>
            <a:t>We write words with the new sound in.</a:t>
          </a:r>
          <a:endParaRPr lang="en-US"/>
        </a:p>
      </dgm:t>
    </dgm:pt>
    <dgm:pt modelId="{D5B89DC0-228E-47EF-9C20-3EAA21FD9D24}" type="parTrans" cxnId="{CD45643C-6A4A-458B-B099-87E4F7C4CCC6}">
      <dgm:prSet/>
      <dgm:spPr/>
      <dgm:t>
        <a:bodyPr/>
        <a:lstStyle/>
        <a:p>
          <a:endParaRPr lang="en-US"/>
        </a:p>
      </dgm:t>
    </dgm:pt>
    <dgm:pt modelId="{F4B9CBF8-A2D5-498D-8076-BC033F2E0A1E}" type="sibTrans" cxnId="{CD45643C-6A4A-458B-B099-87E4F7C4CCC6}">
      <dgm:prSet/>
      <dgm:spPr/>
      <dgm:t>
        <a:bodyPr/>
        <a:lstStyle/>
        <a:p>
          <a:endParaRPr lang="en-US"/>
        </a:p>
      </dgm:t>
    </dgm:pt>
    <dgm:pt modelId="{2CCCD40A-FD24-4412-94B5-A2DB9667C6E5}">
      <dgm:prSet/>
      <dgm:spPr/>
      <dgm:t>
        <a:bodyPr/>
        <a:lstStyle/>
        <a:p>
          <a:r>
            <a:rPr lang="en-GB"/>
            <a:t>We read the ‘HF words’ on sight.</a:t>
          </a:r>
          <a:endParaRPr lang="en-US"/>
        </a:p>
      </dgm:t>
    </dgm:pt>
    <dgm:pt modelId="{4F64A5E2-DBE6-4653-9C1D-F69FF32E0D22}" type="parTrans" cxnId="{115D0FD6-CCAB-48E6-A9E2-BE2F1CD20B1E}">
      <dgm:prSet/>
      <dgm:spPr/>
      <dgm:t>
        <a:bodyPr/>
        <a:lstStyle/>
        <a:p>
          <a:endParaRPr lang="en-US"/>
        </a:p>
      </dgm:t>
    </dgm:pt>
    <dgm:pt modelId="{47686643-5678-4D1E-BE33-82074301FECA}" type="sibTrans" cxnId="{115D0FD6-CCAB-48E6-A9E2-BE2F1CD20B1E}">
      <dgm:prSet/>
      <dgm:spPr/>
      <dgm:t>
        <a:bodyPr/>
        <a:lstStyle/>
        <a:p>
          <a:endParaRPr lang="en-US"/>
        </a:p>
      </dgm:t>
    </dgm:pt>
    <dgm:pt modelId="{8A568944-DE6D-43C2-B368-D3EE0C6700FB}" type="pres">
      <dgm:prSet presAssocID="{8CCC4F95-C950-442B-A069-B82A32C0F1E8}" presName="outerComposite" presStyleCnt="0">
        <dgm:presLayoutVars>
          <dgm:chMax val="5"/>
          <dgm:dir/>
          <dgm:resizeHandles val="exact"/>
        </dgm:presLayoutVars>
      </dgm:prSet>
      <dgm:spPr/>
    </dgm:pt>
    <dgm:pt modelId="{8453CCE6-BF44-4CC2-9A64-8C3863E5BF0B}" type="pres">
      <dgm:prSet presAssocID="{8CCC4F95-C950-442B-A069-B82A32C0F1E8}" presName="dummyMaxCanvas" presStyleCnt="0">
        <dgm:presLayoutVars/>
      </dgm:prSet>
      <dgm:spPr/>
    </dgm:pt>
    <dgm:pt modelId="{FC60A9D3-99AB-4442-BD0C-984879514953}" type="pres">
      <dgm:prSet presAssocID="{8CCC4F95-C950-442B-A069-B82A32C0F1E8}" presName="FiveNodes_1" presStyleLbl="node1" presStyleIdx="0" presStyleCnt="5">
        <dgm:presLayoutVars>
          <dgm:bulletEnabled val="1"/>
        </dgm:presLayoutVars>
      </dgm:prSet>
      <dgm:spPr/>
    </dgm:pt>
    <dgm:pt modelId="{DDCB1834-FBD7-4AD6-8F7B-5AB8B9270A31}" type="pres">
      <dgm:prSet presAssocID="{8CCC4F95-C950-442B-A069-B82A32C0F1E8}" presName="FiveNodes_2" presStyleLbl="node1" presStyleIdx="1" presStyleCnt="5">
        <dgm:presLayoutVars>
          <dgm:bulletEnabled val="1"/>
        </dgm:presLayoutVars>
      </dgm:prSet>
      <dgm:spPr/>
    </dgm:pt>
    <dgm:pt modelId="{DAB727F9-82B4-4DC4-A267-A9370DD3C417}" type="pres">
      <dgm:prSet presAssocID="{8CCC4F95-C950-442B-A069-B82A32C0F1E8}" presName="FiveNodes_3" presStyleLbl="node1" presStyleIdx="2" presStyleCnt="5">
        <dgm:presLayoutVars>
          <dgm:bulletEnabled val="1"/>
        </dgm:presLayoutVars>
      </dgm:prSet>
      <dgm:spPr/>
    </dgm:pt>
    <dgm:pt modelId="{42E3D53B-D4FA-4BAD-8246-BB7F25D7B79A}" type="pres">
      <dgm:prSet presAssocID="{8CCC4F95-C950-442B-A069-B82A32C0F1E8}" presName="FiveNodes_4" presStyleLbl="node1" presStyleIdx="3" presStyleCnt="5">
        <dgm:presLayoutVars>
          <dgm:bulletEnabled val="1"/>
        </dgm:presLayoutVars>
      </dgm:prSet>
      <dgm:spPr/>
    </dgm:pt>
    <dgm:pt modelId="{73A71B98-A75D-4C12-9C36-74E0990DECB1}" type="pres">
      <dgm:prSet presAssocID="{8CCC4F95-C950-442B-A069-B82A32C0F1E8}" presName="FiveNodes_5" presStyleLbl="node1" presStyleIdx="4" presStyleCnt="5">
        <dgm:presLayoutVars>
          <dgm:bulletEnabled val="1"/>
        </dgm:presLayoutVars>
      </dgm:prSet>
      <dgm:spPr/>
    </dgm:pt>
    <dgm:pt modelId="{F125E672-86A8-403D-AF66-53717217C7A5}" type="pres">
      <dgm:prSet presAssocID="{8CCC4F95-C950-442B-A069-B82A32C0F1E8}" presName="FiveConn_1-2" presStyleLbl="fgAccFollowNode1" presStyleIdx="0" presStyleCnt="4">
        <dgm:presLayoutVars>
          <dgm:bulletEnabled val="1"/>
        </dgm:presLayoutVars>
      </dgm:prSet>
      <dgm:spPr/>
    </dgm:pt>
    <dgm:pt modelId="{45B56D68-B31F-4B67-8168-9A26C229ACE7}" type="pres">
      <dgm:prSet presAssocID="{8CCC4F95-C950-442B-A069-B82A32C0F1E8}" presName="FiveConn_2-3" presStyleLbl="fgAccFollowNode1" presStyleIdx="1" presStyleCnt="4">
        <dgm:presLayoutVars>
          <dgm:bulletEnabled val="1"/>
        </dgm:presLayoutVars>
      </dgm:prSet>
      <dgm:spPr/>
    </dgm:pt>
    <dgm:pt modelId="{63D08F8D-3C31-43D9-A09B-6B5970FB2E64}" type="pres">
      <dgm:prSet presAssocID="{8CCC4F95-C950-442B-A069-B82A32C0F1E8}" presName="FiveConn_3-4" presStyleLbl="fgAccFollowNode1" presStyleIdx="2" presStyleCnt="4">
        <dgm:presLayoutVars>
          <dgm:bulletEnabled val="1"/>
        </dgm:presLayoutVars>
      </dgm:prSet>
      <dgm:spPr/>
    </dgm:pt>
    <dgm:pt modelId="{C8D94AC5-4857-405C-9F14-3F25728B1BD5}" type="pres">
      <dgm:prSet presAssocID="{8CCC4F95-C950-442B-A069-B82A32C0F1E8}" presName="FiveConn_4-5" presStyleLbl="fgAccFollowNode1" presStyleIdx="3" presStyleCnt="4">
        <dgm:presLayoutVars>
          <dgm:bulletEnabled val="1"/>
        </dgm:presLayoutVars>
      </dgm:prSet>
      <dgm:spPr/>
    </dgm:pt>
    <dgm:pt modelId="{264FECB9-8AE3-4DE6-A9A2-8F147ACE6629}" type="pres">
      <dgm:prSet presAssocID="{8CCC4F95-C950-442B-A069-B82A32C0F1E8}" presName="FiveNodes_1_text" presStyleLbl="node1" presStyleIdx="4" presStyleCnt="5">
        <dgm:presLayoutVars>
          <dgm:bulletEnabled val="1"/>
        </dgm:presLayoutVars>
      </dgm:prSet>
      <dgm:spPr/>
    </dgm:pt>
    <dgm:pt modelId="{00DDD5B4-06FB-4DBC-A646-14E7B50E21B3}" type="pres">
      <dgm:prSet presAssocID="{8CCC4F95-C950-442B-A069-B82A32C0F1E8}" presName="FiveNodes_2_text" presStyleLbl="node1" presStyleIdx="4" presStyleCnt="5">
        <dgm:presLayoutVars>
          <dgm:bulletEnabled val="1"/>
        </dgm:presLayoutVars>
      </dgm:prSet>
      <dgm:spPr/>
    </dgm:pt>
    <dgm:pt modelId="{6F59236B-8C78-412E-BB54-500F14077245}" type="pres">
      <dgm:prSet presAssocID="{8CCC4F95-C950-442B-A069-B82A32C0F1E8}" presName="FiveNodes_3_text" presStyleLbl="node1" presStyleIdx="4" presStyleCnt="5">
        <dgm:presLayoutVars>
          <dgm:bulletEnabled val="1"/>
        </dgm:presLayoutVars>
      </dgm:prSet>
      <dgm:spPr/>
    </dgm:pt>
    <dgm:pt modelId="{97408F15-BD35-486A-9F5F-73581DECE6ED}" type="pres">
      <dgm:prSet presAssocID="{8CCC4F95-C950-442B-A069-B82A32C0F1E8}" presName="FiveNodes_4_text" presStyleLbl="node1" presStyleIdx="4" presStyleCnt="5">
        <dgm:presLayoutVars>
          <dgm:bulletEnabled val="1"/>
        </dgm:presLayoutVars>
      </dgm:prSet>
      <dgm:spPr/>
    </dgm:pt>
    <dgm:pt modelId="{80E427B0-1991-47A8-B6A0-966CE23E9A9E}" type="pres">
      <dgm:prSet presAssocID="{8CCC4F95-C950-442B-A069-B82A32C0F1E8}" presName="FiveNodes_5_text" presStyleLbl="node1" presStyleIdx="4" presStyleCnt="5">
        <dgm:presLayoutVars>
          <dgm:bulletEnabled val="1"/>
        </dgm:presLayoutVars>
      </dgm:prSet>
      <dgm:spPr/>
    </dgm:pt>
  </dgm:ptLst>
  <dgm:cxnLst>
    <dgm:cxn modelId="{DA2DB614-BFDF-491D-BAA3-CFDD70892F9F}" type="presOf" srcId="{E0378409-7004-42AE-A5A1-0FC6F61E0BF4}" destId="{DDCB1834-FBD7-4AD6-8F7B-5AB8B9270A31}" srcOrd="0" destOrd="0" presId="urn:microsoft.com/office/officeart/2005/8/layout/vProcess5"/>
    <dgm:cxn modelId="{CAC9E525-C8B5-478B-92FB-BC9F40FD9B7C}" type="presOf" srcId="{C820660D-1C4C-4560-8943-88CC75F95DC8}" destId="{45B56D68-B31F-4B67-8168-9A26C229ACE7}" srcOrd="0" destOrd="0" presId="urn:microsoft.com/office/officeart/2005/8/layout/vProcess5"/>
    <dgm:cxn modelId="{61C03336-926A-4597-8274-6B9287D60EB5}" type="presOf" srcId="{62478299-9CF4-4F92-B766-BD883ADCD410}" destId="{264FECB9-8AE3-4DE6-A9A2-8F147ACE6629}" srcOrd="1" destOrd="0" presId="urn:microsoft.com/office/officeart/2005/8/layout/vProcess5"/>
    <dgm:cxn modelId="{CD45643C-6A4A-458B-B099-87E4F7C4CCC6}" srcId="{8CCC4F95-C950-442B-A069-B82A32C0F1E8}" destId="{68E5606E-E219-4245-BA42-28FE27AD1F45}" srcOrd="3" destOrd="0" parTransId="{D5B89DC0-228E-47EF-9C20-3EAA21FD9D24}" sibTransId="{F4B9CBF8-A2D5-498D-8076-BC033F2E0A1E}"/>
    <dgm:cxn modelId="{7F5D7E5D-B7E3-405A-9552-DFF85F69E176}" srcId="{8CCC4F95-C950-442B-A069-B82A32C0F1E8}" destId="{62478299-9CF4-4F92-B766-BD883ADCD410}" srcOrd="0" destOrd="0" parTransId="{0F656B03-24D5-4F49-93CA-4DC6B580415E}" sibTransId="{6F6367D1-50B6-4FEF-8459-36CA7806D62A}"/>
    <dgm:cxn modelId="{E5E0AE42-8F5C-4477-B7EA-29D487D01CC4}" type="presOf" srcId="{2CCCD40A-FD24-4412-94B5-A2DB9667C6E5}" destId="{80E427B0-1991-47A8-B6A0-966CE23E9A9E}" srcOrd="1" destOrd="0" presId="urn:microsoft.com/office/officeart/2005/8/layout/vProcess5"/>
    <dgm:cxn modelId="{4D3B7C66-18F7-4064-82E8-7F28246083C3}" type="presOf" srcId="{68E5606E-E219-4245-BA42-28FE27AD1F45}" destId="{97408F15-BD35-486A-9F5F-73581DECE6ED}" srcOrd="1" destOrd="0" presId="urn:microsoft.com/office/officeart/2005/8/layout/vProcess5"/>
    <dgm:cxn modelId="{C844154A-0ED0-4F3F-9C95-DE65CC570EF5}" type="presOf" srcId="{68E5606E-E219-4245-BA42-28FE27AD1F45}" destId="{42E3D53B-D4FA-4BAD-8246-BB7F25D7B79A}" srcOrd="0" destOrd="0" presId="urn:microsoft.com/office/officeart/2005/8/layout/vProcess5"/>
    <dgm:cxn modelId="{8C5AFA7A-E389-42B8-AB26-D8292B6AC8C7}" type="presOf" srcId="{D86A253A-7721-4D80-BD89-30BEB4AABE4A}" destId="{DAB727F9-82B4-4DC4-A267-A9370DD3C417}" srcOrd="0" destOrd="0" presId="urn:microsoft.com/office/officeart/2005/8/layout/vProcess5"/>
    <dgm:cxn modelId="{9C598B82-6018-4133-B94F-CC8317B8D968}" type="presOf" srcId="{8CCC4F95-C950-442B-A069-B82A32C0F1E8}" destId="{8A568944-DE6D-43C2-B368-D3EE0C6700FB}" srcOrd="0" destOrd="0" presId="urn:microsoft.com/office/officeart/2005/8/layout/vProcess5"/>
    <dgm:cxn modelId="{A2FA999E-6D59-42D4-B9B8-64C51A0A69E9}" type="presOf" srcId="{A52C9434-C4DC-42BD-9F3A-C6D59928B9DF}" destId="{63D08F8D-3C31-43D9-A09B-6B5970FB2E64}" srcOrd="0" destOrd="0" presId="urn:microsoft.com/office/officeart/2005/8/layout/vProcess5"/>
    <dgm:cxn modelId="{D070469F-F910-4283-BD73-56B4035BA39D}" type="presOf" srcId="{6F6367D1-50B6-4FEF-8459-36CA7806D62A}" destId="{F125E672-86A8-403D-AF66-53717217C7A5}" srcOrd="0" destOrd="0" presId="urn:microsoft.com/office/officeart/2005/8/layout/vProcess5"/>
    <dgm:cxn modelId="{BBBCFDA0-A984-4B80-ABD6-E0179401F747}" type="presOf" srcId="{E0378409-7004-42AE-A5A1-0FC6F61E0BF4}" destId="{00DDD5B4-06FB-4DBC-A646-14E7B50E21B3}" srcOrd="1" destOrd="0" presId="urn:microsoft.com/office/officeart/2005/8/layout/vProcess5"/>
    <dgm:cxn modelId="{DB01B4A1-88A3-4E39-8E8D-02CEE85D3F07}" srcId="{8CCC4F95-C950-442B-A069-B82A32C0F1E8}" destId="{E0378409-7004-42AE-A5A1-0FC6F61E0BF4}" srcOrd="1" destOrd="0" parTransId="{8D7CE773-4F4B-481B-B134-1CC2BB585DC2}" sibTransId="{C820660D-1C4C-4560-8943-88CC75F95DC8}"/>
    <dgm:cxn modelId="{77B027AE-CE4D-4B25-84AE-246469B0C87C}" type="presOf" srcId="{2CCCD40A-FD24-4412-94B5-A2DB9667C6E5}" destId="{73A71B98-A75D-4C12-9C36-74E0990DECB1}" srcOrd="0" destOrd="0" presId="urn:microsoft.com/office/officeart/2005/8/layout/vProcess5"/>
    <dgm:cxn modelId="{46D2BDAE-3B99-4852-AF4E-ABE52E236095}" srcId="{8CCC4F95-C950-442B-A069-B82A32C0F1E8}" destId="{D86A253A-7721-4D80-BD89-30BEB4AABE4A}" srcOrd="2" destOrd="0" parTransId="{589EA750-CCBB-4071-9CAE-D65B8B64C410}" sibTransId="{A52C9434-C4DC-42BD-9F3A-C6D59928B9DF}"/>
    <dgm:cxn modelId="{3188CAB3-47CF-4D33-9148-0F94AD1E006B}" type="presOf" srcId="{62478299-9CF4-4F92-B766-BD883ADCD410}" destId="{FC60A9D3-99AB-4442-BD0C-984879514953}" srcOrd="0" destOrd="0" presId="urn:microsoft.com/office/officeart/2005/8/layout/vProcess5"/>
    <dgm:cxn modelId="{CC0225B4-B240-4696-BE7F-945FBD49E33C}" type="presOf" srcId="{F4B9CBF8-A2D5-498D-8076-BC033F2E0A1E}" destId="{C8D94AC5-4857-405C-9F14-3F25728B1BD5}" srcOrd="0" destOrd="0" presId="urn:microsoft.com/office/officeart/2005/8/layout/vProcess5"/>
    <dgm:cxn modelId="{115D0FD6-CCAB-48E6-A9E2-BE2F1CD20B1E}" srcId="{8CCC4F95-C950-442B-A069-B82A32C0F1E8}" destId="{2CCCD40A-FD24-4412-94B5-A2DB9667C6E5}" srcOrd="4" destOrd="0" parTransId="{4F64A5E2-DBE6-4653-9C1D-F69FF32E0D22}" sibTransId="{47686643-5678-4D1E-BE33-82074301FECA}"/>
    <dgm:cxn modelId="{EEAD0DD8-D632-41C1-9057-0B728D0EBC22}" type="presOf" srcId="{D86A253A-7721-4D80-BD89-30BEB4AABE4A}" destId="{6F59236B-8C78-412E-BB54-500F14077245}" srcOrd="1" destOrd="0" presId="urn:microsoft.com/office/officeart/2005/8/layout/vProcess5"/>
    <dgm:cxn modelId="{94433FBE-6B0F-45EF-A174-6191AC6F3A3A}" type="presParOf" srcId="{8A568944-DE6D-43C2-B368-D3EE0C6700FB}" destId="{8453CCE6-BF44-4CC2-9A64-8C3863E5BF0B}" srcOrd="0" destOrd="0" presId="urn:microsoft.com/office/officeart/2005/8/layout/vProcess5"/>
    <dgm:cxn modelId="{1AF508AA-34A7-4694-8D22-0282B7D29976}" type="presParOf" srcId="{8A568944-DE6D-43C2-B368-D3EE0C6700FB}" destId="{FC60A9D3-99AB-4442-BD0C-984879514953}" srcOrd="1" destOrd="0" presId="urn:microsoft.com/office/officeart/2005/8/layout/vProcess5"/>
    <dgm:cxn modelId="{82B90269-224F-4719-AE06-0CEA4AF39501}" type="presParOf" srcId="{8A568944-DE6D-43C2-B368-D3EE0C6700FB}" destId="{DDCB1834-FBD7-4AD6-8F7B-5AB8B9270A31}" srcOrd="2" destOrd="0" presId="urn:microsoft.com/office/officeart/2005/8/layout/vProcess5"/>
    <dgm:cxn modelId="{12E6E9A6-DADF-499C-99A3-63D9C8412298}" type="presParOf" srcId="{8A568944-DE6D-43C2-B368-D3EE0C6700FB}" destId="{DAB727F9-82B4-4DC4-A267-A9370DD3C417}" srcOrd="3" destOrd="0" presId="urn:microsoft.com/office/officeart/2005/8/layout/vProcess5"/>
    <dgm:cxn modelId="{EF37DB29-4EEF-49A1-AA4C-FAC5D9B1FD4F}" type="presParOf" srcId="{8A568944-DE6D-43C2-B368-D3EE0C6700FB}" destId="{42E3D53B-D4FA-4BAD-8246-BB7F25D7B79A}" srcOrd="4" destOrd="0" presId="urn:microsoft.com/office/officeart/2005/8/layout/vProcess5"/>
    <dgm:cxn modelId="{D5544FAA-6764-486F-BDBE-8731AF85B3D0}" type="presParOf" srcId="{8A568944-DE6D-43C2-B368-D3EE0C6700FB}" destId="{73A71B98-A75D-4C12-9C36-74E0990DECB1}" srcOrd="5" destOrd="0" presId="urn:microsoft.com/office/officeart/2005/8/layout/vProcess5"/>
    <dgm:cxn modelId="{B7379163-41A8-45C0-8F1C-854D7F80228B}" type="presParOf" srcId="{8A568944-DE6D-43C2-B368-D3EE0C6700FB}" destId="{F125E672-86A8-403D-AF66-53717217C7A5}" srcOrd="6" destOrd="0" presId="urn:microsoft.com/office/officeart/2005/8/layout/vProcess5"/>
    <dgm:cxn modelId="{CA61B40B-C8A7-4927-B54C-417B620A8EB5}" type="presParOf" srcId="{8A568944-DE6D-43C2-B368-D3EE0C6700FB}" destId="{45B56D68-B31F-4B67-8168-9A26C229ACE7}" srcOrd="7" destOrd="0" presId="urn:microsoft.com/office/officeart/2005/8/layout/vProcess5"/>
    <dgm:cxn modelId="{A6BCC3A5-EFAE-467A-86D2-4A9D88151031}" type="presParOf" srcId="{8A568944-DE6D-43C2-B368-D3EE0C6700FB}" destId="{63D08F8D-3C31-43D9-A09B-6B5970FB2E64}" srcOrd="8" destOrd="0" presId="urn:microsoft.com/office/officeart/2005/8/layout/vProcess5"/>
    <dgm:cxn modelId="{96753B61-FCBE-43C7-ABD7-6678A06B9E84}" type="presParOf" srcId="{8A568944-DE6D-43C2-B368-D3EE0C6700FB}" destId="{C8D94AC5-4857-405C-9F14-3F25728B1BD5}" srcOrd="9" destOrd="0" presId="urn:microsoft.com/office/officeart/2005/8/layout/vProcess5"/>
    <dgm:cxn modelId="{7582973A-B0DC-41FE-BF1C-781EA7D18C51}" type="presParOf" srcId="{8A568944-DE6D-43C2-B368-D3EE0C6700FB}" destId="{264FECB9-8AE3-4DE6-A9A2-8F147ACE6629}" srcOrd="10" destOrd="0" presId="urn:microsoft.com/office/officeart/2005/8/layout/vProcess5"/>
    <dgm:cxn modelId="{86E71DEE-BD27-4586-987B-216D9B617E0D}" type="presParOf" srcId="{8A568944-DE6D-43C2-B368-D3EE0C6700FB}" destId="{00DDD5B4-06FB-4DBC-A646-14E7B50E21B3}" srcOrd="11" destOrd="0" presId="urn:microsoft.com/office/officeart/2005/8/layout/vProcess5"/>
    <dgm:cxn modelId="{E8EC2ED8-1FEA-4628-8E2E-62C484C4AB94}" type="presParOf" srcId="{8A568944-DE6D-43C2-B368-D3EE0C6700FB}" destId="{6F59236B-8C78-412E-BB54-500F14077245}" srcOrd="12" destOrd="0" presId="urn:microsoft.com/office/officeart/2005/8/layout/vProcess5"/>
    <dgm:cxn modelId="{31458429-5FA2-45EC-A257-CB22C0A45A1C}" type="presParOf" srcId="{8A568944-DE6D-43C2-B368-D3EE0C6700FB}" destId="{97408F15-BD35-486A-9F5F-73581DECE6ED}" srcOrd="13" destOrd="0" presId="urn:microsoft.com/office/officeart/2005/8/layout/vProcess5"/>
    <dgm:cxn modelId="{64787333-D88F-4FD3-ABC7-D344C393DC88}" type="presParOf" srcId="{8A568944-DE6D-43C2-B368-D3EE0C6700FB}" destId="{80E427B0-1991-47A8-B6A0-966CE23E9A9E}"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A327C7C-2B1D-49C7-A29A-EED38458E80A}"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BA931058-13F2-46FC-A99D-3346C9B48820}">
      <dgm:prSet/>
      <dgm:spPr/>
      <dgm:t>
        <a:bodyPr/>
        <a:lstStyle/>
        <a:p>
          <a:pPr>
            <a:lnSpc>
              <a:spcPct val="100000"/>
            </a:lnSpc>
          </a:pPr>
          <a:r>
            <a:rPr lang="en-GB" b="1" u="sng" dirty="0"/>
            <a:t>Blending- </a:t>
          </a:r>
          <a:r>
            <a:rPr lang="en-GB" b="0" u="none" dirty="0"/>
            <a:t>b</a:t>
          </a:r>
          <a:r>
            <a:rPr lang="en-GB" dirty="0"/>
            <a:t>lending helps us to read- put the sounds (phonemes) together to say the whole word, </a:t>
          </a:r>
          <a:r>
            <a:rPr lang="en-GB" dirty="0" err="1"/>
            <a:t>eg</a:t>
          </a:r>
          <a:r>
            <a:rPr lang="en-GB" dirty="0"/>
            <a:t> p-</a:t>
          </a:r>
          <a:r>
            <a:rPr lang="en-GB" dirty="0" err="1"/>
            <a:t>ar</a:t>
          </a:r>
          <a:r>
            <a:rPr lang="en-GB" dirty="0"/>
            <a:t>-k, park.</a:t>
          </a:r>
          <a:endParaRPr lang="en-US" dirty="0"/>
        </a:p>
      </dgm:t>
    </dgm:pt>
    <dgm:pt modelId="{6A437BF9-F9BE-4156-AE58-DE05B64AA761}" type="parTrans" cxnId="{072A7B33-38C4-4B4F-9CCC-00B36E9F55EB}">
      <dgm:prSet/>
      <dgm:spPr/>
      <dgm:t>
        <a:bodyPr/>
        <a:lstStyle/>
        <a:p>
          <a:endParaRPr lang="en-US"/>
        </a:p>
      </dgm:t>
    </dgm:pt>
    <dgm:pt modelId="{118EDCA2-0D29-4F60-B208-816DE5AF5913}" type="sibTrans" cxnId="{072A7B33-38C4-4B4F-9CCC-00B36E9F55EB}">
      <dgm:prSet/>
      <dgm:spPr/>
      <dgm:t>
        <a:bodyPr/>
        <a:lstStyle/>
        <a:p>
          <a:endParaRPr lang="en-US"/>
        </a:p>
      </dgm:t>
    </dgm:pt>
    <dgm:pt modelId="{3815B1C8-FD3A-4DBC-ACFD-3801AC0F345B}">
      <dgm:prSet/>
      <dgm:spPr/>
      <dgm:t>
        <a:bodyPr/>
        <a:lstStyle/>
        <a:p>
          <a:pPr>
            <a:lnSpc>
              <a:spcPct val="100000"/>
            </a:lnSpc>
          </a:pPr>
          <a:r>
            <a:rPr lang="en-GB" b="1" u="sng" dirty="0"/>
            <a:t>Segmenting</a:t>
          </a:r>
          <a:r>
            <a:rPr lang="en-GB" dirty="0"/>
            <a:t>- segmenting helps us to write and spell. Say the word and use fingers to break the word into sounds (graphemes)</a:t>
          </a:r>
          <a:endParaRPr lang="en-US" dirty="0"/>
        </a:p>
      </dgm:t>
    </dgm:pt>
    <dgm:pt modelId="{DAF06938-C23A-47F3-A4F3-BE8BE0DDF72D}" type="parTrans" cxnId="{FA372C35-408D-41B6-B50F-3619BA20C7F9}">
      <dgm:prSet/>
      <dgm:spPr/>
      <dgm:t>
        <a:bodyPr/>
        <a:lstStyle/>
        <a:p>
          <a:endParaRPr lang="en-US"/>
        </a:p>
      </dgm:t>
    </dgm:pt>
    <dgm:pt modelId="{6BEB2347-775C-42D9-A51F-6C89F35AAD07}" type="sibTrans" cxnId="{FA372C35-408D-41B6-B50F-3619BA20C7F9}">
      <dgm:prSet/>
      <dgm:spPr/>
      <dgm:t>
        <a:bodyPr/>
        <a:lstStyle/>
        <a:p>
          <a:endParaRPr lang="en-US"/>
        </a:p>
      </dgm:t>
    </dgm:pt>
    <dgm:pt modelId="{222CC100-30E5-4249-8DDF-8BB687FFCF13}">
      <dgm:prSet/>
      <dgm:spPr/>
      <dgm:t>
        <a:bodyPr/>
        <a:lstStyle/>
        <a:p>
          <a:pPr>
            <a:lnSpc>
              <a:spcPct val="100000"/>
            </a:lnSpc>
          </a:pPr>
          <a:r>
            <a:rPr lang="en-GB" b="1" u="sng"/>
            <a:t>HF words- </a:t>
          </a:r>
          <a:r>
            <a:rPr lang="en-GB"/>
            <a:t>these are words that are common or frequent in a text and cannot always be blended and sometimes need to be learnt on sight e.g. ‘the’ can’t be blended as it does not make sense.</a:t>
          </a:r>
          <a:endParaRPr lang="en-US"/>
        </a:p>
      </dgm:t>
    </dgm:pt>
    <dgm:pt modelId="{6C427B48-4426-4EE4-A703-1ECC47DC47FD}" type="parTrans" cxnId="{DE5335D9-612E-436C-84F3-CE51A8A543FE}">
      <dgm:prSet/>
      <dgm:spPr/>
      <dgm:t>
        <a:bodyPr/>
        <a:lstStyle/>
        <a:p>
          <a:endParaRPr lang="en-US"/>
        </a:p>
      </dgm:t>
    </dgm:pt>
    <dgm:pt modelId="{DEB9A924-CA80-4918-B242-DA114C80A863}" type="sibTrans" cxnId="{DE5335D9-612E-436C-84F3-CE51A8A543FE}">
      <dgm:prSet/>
      <dgm:spPr/>
      <dgm:t>
        <a:bodyPr/>
        <a:lstStyle/>
        <a:p>
          <a:endParaRPr lang="en-US"/>
        </a:p>
      </dgm:t>
    </dgm:pt>
    <dgm:pt modelId="{AA7C40AF-1B0C-407A-B4A2-1D2F496D7F73}" type="pres">
      <dgm:prSet presAssocID="{1A327C7C-2B1D-49C7-A29A-EED38458E80A}" presName="root" presStyleCnt="0">
        <dgm:presLayoutVars>
          <dgm:dir/>
          <dgm:resizeHandles val="exact"/>
        </dgm:presLayoutVars>
      </dgm:prSet>
      <dgm:spPr/>
    </dgm:pt>
    <dgm:pt modelId="{59CEDB64-5E26-4191-A870-3869E0621772}" type="pres">
      <dgm:prSet presAssocID="{BA931058-13F2-46FC-A99D-3346C9B48820}" presName="compNode" presStyleCnt="0"/>
      <dgm:spPr/>
    </dgm:pt>
    <dgm:pt modelId="{473BBFD8-2D82-4D4C-88EE-B222C20D5D6D}" type="pres">
      <dgm:prSet presAssocID="{BA931058-13F2-46FC-A99D-3346C9B48820}" presName="bgRect" presStyleLbl="bgShp" presStyleIdx="0" presStyleCnt="3"/>
      <dgm:spPr/>
    </dgm:pt>
    <dgm:pt modelId="{FB447A81-04F1-4148-9964-BCC261CD8DF5}" type="pres">
      <dgm:prSet presAssocID="{BA931058-13F2-46FC-A99D-3346C9B4882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usic Notes"/>
        </a:ext>
      </dgm:extLst>
    </dgm:pt>
    <dgm:pt modelId="{9B1C1934-1B79-42A1-BA18-E0E3BE50D9E9}" type="pres">
      <dgm:prSet presAssocID="{BA931058-13F2-46FC-A99D-3346C9B48820}" presName="spaceRect" presStyleCnt="0"/>
      <dgm:spPr/>
    </dgm:pt>
    <dgm:pt modelId="{353BEF8E-348E-4B59-847F-1A105442786A}" type="pres">
      <dgm:prSet presAssocID="{BA931058-13F2-46FC-A99D-3346C9B48820}" presName="parTx" presStyleLbl="revTx" presStyleIdx="0" presStyleCnt="3">
        <dgm:presLayoutVars>
          <dgm:chMax val="0"/>
          <dgm:chPref val="0"/>
        </dgm:presLayoutVars>
      </dgm:prSet>
      <dgm:spPr/>
    </dgm:pt>
    <dgm:pt modelId="{D0782677-9AB8-4F8D-A5A4-BAB64A5654C1}" type="pres">
      <dgm:prSet presAssocID="{118EDCA2-0D29-4F60-B208-816DE5AF5913}" presName="sibTrans" presStyleCnt="0"/>
      <dgm:spPr/>
    </dgm:pt>
    <dgm:pt modelId="{846E0D22-3CB4-4987-AFAA-8905F57367A5}" type="pres">
      <dgm:prSet presAssocID="{3815B1C8-FD3A-4DBC-ACFD-3801AC0F345B}" presName="compNode" presStyleCnt="0"/>
      <dgm:spPr/>
    </dgm:pt>
    <dgm:pt modelId="{4B7EAC37-5356-486F-BE19-79440434DFDF}" type="pres">
      <dgm:prSet presAssocID="{3815B1C8-FD3A-4DBC-ACFD-3801AC0F345B}" presName="bgRect" presStyleLbl="bgShp" presStyleIdx="1" presStyleCnt="3"/>
      <dgm:spPr/>
    </dgm:pt>
    <dgm:pt modelId="{E7807B3E-B30B-4B25-9D54-3F726D523C16}" type="pres">
      <dgm:prSet presAssocID="{3815B1C8-FD3A-4DBC-ACFD-3801AC0F345B}"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Pencil"/>
        </a:ext>
      </dgm:extLst>
    </dgm:pt>
    <dgm:pt modelId="{82789637-3247-4AD6-8AC0-40AFBF9CD6D7}" type="pres">
      <dgm:prSet presAssocID="{3815B1C8-FD3A-4DBC-ACFD-3801AC0F345B}" presName="spaceRect" presStyleCnt="0"/>
      <dgm:spPr/>
    </dgm:pt>
    <dgm:pt modelId="{52C24791-6899-45EC-A35C-98F756EDEF86}" type="pres">
      <dgm:prSet presAssocID="{3815B1C8-FD3A-4DBC-ACFD-3801AC0F345B}" presName="parTx" presStyleLbl="revTx" presStyleIdx="1" presStyleCnt="3">
        <dgm:presLayoutVars>
          <dgm:chMax val="0"/>
          <dgm:chPref val="0"/>
        </dgm:presLayoutVars>
      </dgm:prSet>
      <dgm:spPr/>
    </dgm:pt>
    <dgm:pt modelId="{D8B3E541-62A0-4067-AB2D-9235F26E1318}" type="pres">
      <dgm:prSet presAssocID="{6BEB2347-775C-42D9-A51F-6C89F35AAD07}" presName="sibTrans" presStyleCnt="0"/>
      <dgm:spPr/>
    </dgm:pt>
    <dgm:pt modelId="{45E6DDB7-8236-4B37-B452-78784CDD7784}" type="pres">
      <dgm:prSet presAssocID="{222CC100-30E5-4249-8DDF-8BB687FFCF13}" presName="compNode" presStyleCnt="0"/>
      <dgm:spPr/>
    </dgm:pt>
    <dgm:pt modelId="{BD1EC7C9-ECF8-40FE-9374-EE23D7387363}" type="pres">
      <dgm:prSet presAssocID="{222CC100-30E5-4249-8DDF-8BB687FFCF13}" presName="bgRect" presStyleLbl="bgShp" presStyleIdx="2" presStyleCnt="3"/>
      <dgm:spPr/>
    </dgm:pt>
    <dgm:pt modelId="{6987886C-AC74-495C-A38D-C3548C886807}" type="pres">
      <dgm:prSet presAssocID="{222CC100-30E5-4249-8DDF-8BB687FFCF13}"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Open Book"/>
        </a:ext>
      </dgm:extLst>
    </dgm:pt>
    <dgm:pt modelId="{175852F1-86C0-49BF-8C8B-A79FB2E180B2}" type="pres">
      <dgm:prSet presAssocID="{222CC100-30E5-4249-8DDF-8BB687FFCF13}" presName="spaceRect" presStyleCnt="0"/>
      <dgm:spPr/>
    </dgm:pt>
    <dgm:pt modelId="{2340B07F-9010-421C-BAC6-C22100FA511A}" type="pres">
      <dgm:prSet presAssocID="{222CC100-30E5-4249-8DDF-8BB687FFCF13}" presName="parTx" presStyleLbl="revTx" presStyleIdx="2" presStyleCnt="3">
        <dgm:presLayoutVars>
          <dgm:chMax val="0"/>
          <dgm:chPref val="0"/>
        </dgm:presLayoutVars>
      </dgm:prSet>
      <dgm:spPr/>
    </dgm:pt>
  </dgm:ptLst>
  <dgm:cxnLst>
    <dgm:cxn modelId="{3CCAC209-1ACA-40AF-AEF8-F8580346C983}" type="presOf" srcId="{1A327C7C-2B1D-49C7-A29A-EED38458E80A}" destId="{AA7C40AF-1B0C-407A-B4A2-1D2F496D7F73}" srcOrd="0" destOrd="0" presId="urn:microsoft.com/office/officeart/2018/2/layout/IconVerticalSolidList"/>
    <dgm:cxn modelId="{94E9311F-1DDE-49DA-BAB1-4CF0A32FDA33}" type="presOf" srcId="{222CC100-30E5-4249-8DDF-8BB687FFCF13}" destId="{2340B07F-9010-421C-BAC6-C22100FA511A}" srcOrd="0" destOrd="0" presId="urn:microsoft.com/office/officeart/2018/2/layout/IconVerticalSolidList"/>
    <dgm:cxn modelId="{072A7B33-38C4-4B4F-9CCC-00B36E9F55EB}" srcId="{1A327C7C-2B1D-49C7-A29A-EED38458E80A}" destId="{BA931058-13F2-46FC-A99D-3346C9B48820}" srcOrd="0" destOrd="0" parTransId="{6A437BF9-F9BE-4156-AE58-DE05B64AA761}" sibTransId="{118EDCA2-0D29-4F60-B208-816DE5AF5913}"/>
    <dgm:cxn modelId="{FA372C35-408D-41B6-B50F-3619BA20C7F9}" srcId="{1A327C7C-2B1D-49C7-A29A-EED38458E80A}" destId="{3815B1C8-FD3A-4DBC-ACFD-3801AC0F345B}" srcOrd="1" destOrd="0" parTransId="{DAF06938-C23A-47F3-A4F3-BE8BE0DDF72D}" sibTransId="{6BEB2347-775C-42D9-A51F-6C89F35AAD07}"/>
    <dgm:cxn modelId="{40196264-7D55-458E-94C8-99C0E1A3B3B8}" type="presOf" srcId="{BA931058-13F2-46FC-A99D-3346C9B48820}" destId="{353BEF8E-348E-4B59-847F-1A105442786A}" srcOrd="0" destOrd="0" presId="urn:microsoft.com/office/officeart/2018/2/layout/IconVerticalSolidList"/>
    <dgm:cxn modelId="{E5940181-CF56-4E61-BC2E-8D4DC915CD73}" type="presOf" srcId="{3815B1C8-FD3A-4DBC-ACFD-3801AC0F345B}" destId="{52C24791-6899-45EC-A35C-98F756EDEF86}" srcOrd="0" destOrd="0" presId="urn:microsoft.com/office/officeart/2018/2/layout/IconVerticalSolidList"/>
    <dgm:cxn modelId="{DE5335D9-612E-436C-84F3-CE51A8A543FE}" srcId="{1A327C7C-2B1D-49C7-A29A-EED38458E80A}" destId="{222CC100-30E5-4249-8DDF-8BB687FFCF13}" srcOrd="2" destOrd="0" parTransId="{6C427B48-4426-4EE4-A703-1ECC47DC47FD}" sibTransId="{DEB9A924-CA80-4918-B242-DA114C80A863}"/>
    <dgm:cxn modelId="{7DF26147-99DB-4B08-9175-B48A821D2259}" type="presParOf" srcId="{AA7C40AF-1B0C-407A-B4A2-1D2F496D7F73}" destId="{59CEDB64-5E26-4191-A870-3869E0621772}" srcOrd="0" destOrd="0" presId="urn:microsoft.com/office/officeart/2018/2/layout/IconVerticalSolidList"/>
    <dgm:cxn modelId="{BCA39E26-496B-4F26-9C40-12F6FBC2B673}" type="presParOf" srcId="{59CEDB64-5E26-4191-A870-3869E0621772}" destId="{473BBFD8-2D82-4D4C-88EE-B222C20D5D6D}" srcOrd="0" destOrd="0" presId="urn:microsoft.com/office/officeart/2018/2/layout/IconVerticalSolidList"/>
    <dgm:cxn modelId="{1574AC06-2047-48B2-8C46-96FCA5EDE5F2}" type="presParOf" srcId="{59CEDB64-5E26-4191-A870-3869E0621772}" destId="{FB447A81-04F1-4148-9964-BCC261CD8DF5}" srcOrd="1" destOrd="0" presId="urn:microsoft.com/office/officeart/2018/2/layout/IconVerticalSolidList"/>
    <dgm:cxn modelId="{38C92319-D61C-4B55-B542-68840677215E}" type="presParOf" srcId="{59CEDB64-5E26-4191-A870-3869E0621772}" destId="{9B1C1934-1B79-42A1-BA18-E0E3BE50D9E9}" srcOrd="2" destOrd="0" presId="urn:microsoft.com/office/officeart/2018/2/layout/IconVerticalSolidList"/>
    <dgm:cxn modelId="{9A6FD570-F592-41B2-B27E-C7CFD9DB48CE}" type="presParOf" srcId="{59CEDB64-5E26-4191-A870-3869E0621772}" destId="{353BEF8E-348E-4B59-847F-1A105442786A}" srcOrd="3" destOrd="0" presId="urn:microsoft.com/office/officeart/2018/2/layout/IconVerticalSolidList"/>
    <dgm:cxn modelId="{34A0C8CB-022A-4DE0-AA12-A4F408491E03}" type="presParOf" srcId="{AA7C40AF-1B0C-407A-B4A2-1D2F496D7F73}" destId="{D0782677-9AB8-4F8D-A5A4-BAB64A5654C1}" srcOrd="1" destOrd="0" presId="urn:microsoft.com/office/officeart/2018/2/layout/IconVerticalSolidList"/>
    <dgm:cxn modelId="{D2049BD1-DAB5-4CC0-BDC1-FB4E6D040365}" type="presParOf" srcId="{AA7C40AF-1B0C-407A-B4A2-1D2F496D7F73}" destId="{846E0D22-3CB4-4987-AFAA-8905F57367A5}" srcOrd="2" destOrd="0" presId="urn:microsoft.com/office/officeart/2018/2/layout/IconVerticalSolidList"/>
    <dgm:cxn modelId="{AFCFBC01-F452-4E36-B137-FB7657E62046}" type="presParOf" srcId="{846E0D22-3CB4-4987-AFAA-8905F57367A5}" destId="{4B7EAC37-5356-486F-BE19-79440434DFDF}" srcOrd="0" destOrd="0" presId="urn:microsoft.com/office/officeart/2018/2/layout/IconVerticalSolidList"/>
    <dgm:cxn modelId="{52EF534F-4FA6-4B55-9E1E-A1E3B3C3FB1E}" type="presParOf" srcId="{846E0D22-3CB4-4987-AFAA-8905F57367A5}" destId="{E7807B3E-B30B-4B25-9D54-3F726D523C16}" srcOrd="1" destOrd="0" presId="urn:microsoft.com/office/officeart/2018/2/layout/IconVerticalSolidList"/>
    <dgm:cxn modelId="{DC4638D3-82E6-4880-B7F1-20DCBB6548FE}" type="presParOf" srcId="{846E0D22-3CB4-4987-AFAA-8905F57367A5}" destId="{82789637-3247-4AD6-8AC0-40AFBF9CD6D7}" srcOrd="2" destOrd="0" presId="urn:microsoft.com/office/officeart/2018/2/layout/IconVerticalSolidList"/>
    <dgm:cxn modelId="{7987FADF-6A41-43DD-99AA-2C89DDE2EBA6}" type="presParOf" srcId="{846E0D22-3CB4-4987-AFAA-8905F57367A5}" destId="{52C24791-6899-45EC-A35C-98F756EDEF86}" srcOrd="3" destOrd="0" presId="urn:microsoft.com/office/officeart/2018/2/layout/IconVerticalSolidList"/>
    <dgm:cxn modelId="{00748218-D7A5-4DC3-A495-EAF5A727A196}" type="presParOf" srcId="{AA7C40AF-1B0C-407A-B4A2-1D2F496D7F73}" destId="{D8B3E541-62A0-4067-AB2D-9235F26E1318}" srcOrd="3" destOrd="0" presId="urn:microsoft.com/office/officeart/2018/2/layout/IconVerticalSolidList"/>
    <dgm:cxn modelId="{DFB25C59-635A-4736-97D4-B801B38C0D45}" type="presParOf" srcId="{AA7C40AF-1B0C-407A-B4A2-1D2F496D7F73}" destId="{45E6DDB7-8236-4B37-B452-78784CDD7784}" srcOrd="4" destOrd="0" presId="urn:microsoft.com/office/officeart/2018/2/layout/IconVerticalSolidList"/>
    <dgm:cxn modelId="{559CD997-BB66-4922-94AD-2B948B007D10}" type="presParOf" srcId="{45E6DDB7-8236-4B37-B452-78784CDD7784}" destId="{BD1EC7C9-ECF8-40FE-9374-EE23D7387363}" srcOrd="0" destOrd="0" presId="urn:microsoft.com/office/officeart/2018/2/layout/IconVerticalSolidList"/>
    <dgm:cxn modelId="{C384A922-9845-468A-878C-513EC1C922AE}" type="presParOf" srcId="{45E6DDB7-8236-4B37-B452-78784CDD7784}" destId="{6987886C-AC74-495C-A38D-C3548C886807}" srcOrd="1" destOrd="0" presId="urn:microsoft.com/office/officeart/2018/2/layout/IconVerticalSolidList"/>
    <dgm:cxn modelId="{E1118ED1-2CCF-4640-BD8A-FFBA09CDE5DB}" type="presParOf" srcId="{45E6DDB7-8236-4B37-B452-78784CDD7784}" destId="{175852F1-86C0-49BF-8C8B-A79FB2E180B2}" srcOrd="2" destOrd="0" presId="urn:microsoft.com/office/officeart/2018/2/layout/IconVerticalSolidList"/>
    <dgm:cxn modelId="{04A12D03-C913-4B2E-9D3E-93F7B9230D47}" type="presParOf" srcId="{45E6DDB7-8236-4B37-B452-78784CDD7784}" destId="{2340B07F-9010-421C-BAC6-C22100FA511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B381A1-C191-4D66-ADDB-951F8153D5E8}">
      <dsp:nvSpPr>
        <dsp:cNvPr id="0" name=""/>
        <dsp:cNvSpPr/>
      </dsp:nvSpPr>
      <dsp:spPr>
        <a:xfrm>
          <a:off x="2817" y="593689"/>
          <a:ext cx="2235464" cy="1341278"/>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Phonics</a:t>
          </a:r>
          <a:endParaRPr lang="en-US" sz="2800" kern="1200"/>
        </a:p>
      </dsp:txBody>
      <dsp:txXfrm>
        <a:off x="2817" y="593689"/>
        <a:ext cx="2235464" cy="1341278"/>
      </dsp:txXfrm>
    </dsp:sp>
    <dsp:sp modelId="{118F184A-A404-4256-909F-57807ADD5519}">
      <dsp:nvSpPr>
        <dsp:cNvPr id="0" name=""/>
        <dsp:cNvSpPr/>
      </dsp:nvSpPr>
      <dsp:spPr>
        <a:xfrm>
          <a:off x="2461828" y="593689"/>
          <a:ext cx="2235464" cy="1341278"/>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Shared reading</a:t>
          </a:r>
          <a:endParaRPr lang="en-US" sz="2800" kern="1200"/>
        </a:p>
      </dsp:txBody>
      <dsp:txXfrm>
        <a:off x="2461828" y="593689"/>
        <a:ext cx="2235464" cy="1341278"/>
      </dsp:txXfrm>
    </dsp:sp>
    <dsp:sp modelId="{A2299BD8-FC79-4DBA-B1E7-3B13A4DA5D5B}">
      <dsp:nvSpPr>
        <dsp:cNvPr id="0" name=""/>
        <dsp:cNvSpPr/>
      </dsp:nvSpPr>
      <dsp:spPr>
        <a:xfrm>
          <a:off x="4920839" y="593689"/>
          <a:ext cx="2235464" cy="1341278"/>
        </a:xfrm>
        <a:prstGeom prst="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Group guided reading</a:t>
          </a:r>
          <a:endParaRPr lang="en-US" sz="2800" kern="1200"/>
        </a:p>
      </dsp:txBody>
      <dsp:txXfrm>
        <a:off x="4920839" y="593689"/>
        <a:ext cx="2235464" cy="1341278"/>
      </dsp:txXfrm>
    </dsp:sp>
    <dsp:sp modelId="{227F3DF6-1041-44C7-B758-6545313C541B}">
      <dsp:nvSpPr>
        <dsp:cNvPr id="0" name=""/>
        <dsp:cNvSpPr/>
      </dsp:nvSpPr>
      <dsp:spPr>
        <a:xfrm>
          <a:off x="7379850" y="593689"/>
          <a:ext cx="2235464" cy="1341278"/>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Independent reading</a:t>
          </a:r>
          <a:endParaRPr lang="en-US" sz="2800" kern="1200"/>
        </a:p>
      </dsp:txBody>
      <dsp:txXfrm>
        <a:off x="7379850" y="593689"/>
        <a:ext cx="2235464" cy="1341278"/>
      </dsp:txXfrm>
    </dsp:sp>
    <dsp:sp modelId="{DDFFEDAF-3ACD-45D3-B651-06E2AEA294D1}">
      <dsp:nvSpPr>
        <dsp:cNvPr id="0" name=""/>
        <dsp:cNvSpPr/>
      </dsp:nvSpPr>
      <dsp:spPr>
        <a:xfrm>
          <a:off x="1232323" y="2158514"/>
          <a:ext cx="2235464" cy="1341278"/>
        </a:xfrm>
        <a:prstGeom prst="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Focused reading activities</a:t>
          </a:r>
          <a:endParaRPr lang="en-US" sz="2800" kern="1200"/>
        </a:p>
      </dsp:txBody>
      <dsp:txXfrm>
        <a:off x="1232323" y="2158514"/>
        <a:ext cx="2235464" cy="1341278"/>
      </dsp:txXfrm>
    </dsp:sp>
    <dsp:sp modelId="{CB14548B-4FF7-4C62-8649-9E2C780DD928}">
      <dsp:nvSpPr>
        <dsp:cNvPr id="0" name=""/>
        <dsp:cNvSpPr/>
      </dsp:nvSpPr>
      <dsp:spPr>
        <a:xfrm>
          <a:off x="3691334" y="2158514"/>
          <a:ext cx="2235464" cy="1341278"/>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Reading across the curriculum</a:t>
          </a:r>
          <a:endParaRPr lang="en-US" sz="2800" kern="1200"/>
        </a:p>
      </dsp:txBody>
      <dsp:txXfrm>
        <a:off x="3691334" y="2158514"/>
        <a:ext cx="2235464" cy="1341278"/>
      </dsp:txXfrm>
    </dsp:sp>
    <dsp:sp modelId="{B8ED2563-FACD-4068-A1C1-04B8496E0C58}">
      <dsp:nvSpPr>
        <dsp:cNvPr id="0" name=""/>
        <dsp:cNvSpPr/>
      </dsp:nvSpPr>
      <dsp:spPr>
        <a:xfrm>
          <a:off x="6150345" y="2158514"/>
          <a:ext cx="2235464" cy="1341278"/>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Class stories and picture books.</a:t>
          </a:r>
          <a:endParaRPr lang="en-US" sz="2800" kern="1200"/>
        </a:p>
      </dsp:txBody>
      <dsp:txXfrm>
        <a:off x="6150345" y="2158514"/>
        <a:ext cx="2235464" cy="13412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FFECAA-21A9-46DB-95EB-FCF859D5E9C2}">
      <dsp:nvSpPr>
        <dsp:cNvPr id="0" name=""/>
        <dsp:cNvSpPr/>
      </dsp:nvSpPr>
      <dsp:spPr>
        <a:xfrm>
          <a:off x="0" y="0"/>
          <a:ext cx="8175413" cy="1228044"/>
        </a:xfrm>
        <a:prstGeom prst="roundRect">
          <a:avLst>
            <a:gd name="adj" fmla="val 10000"/>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Phonics is a way of teaching children how to read and write. </a:t>
          </a:r>
          <a:endParaRPr lang="en-US" sz="2400" kern="1200"/>
        </a:p>
      </dsp:txBody>
      <dsp:txXfrm>
        <a:off x="35968" y="35968"/>
        <a:ext cx="6850257" cy="1156108"/>
      </dsp:txXfrm>
    </dsp:sp>
    <dsp:sp modelId="{DE62C982-881B-4EC1-B9A5-E05417E595AB}">
      <dsp:nvSpPr>
        <dsp:cNvPr id="0" name=""/>
        <dsp:cNvSpPr/>
      </dsp:nvSpPr>
      <dsp:spPr>
        <a:xfrm>
          <a:off x="721359" y="1432718"/>
          <a:ext cx="8175413" cy="1228044"/>
        </a:xfrm>
        <a:prstGeom prst="roundRect">
          <a:avLst>
            <a:gd name="adj" fmla="val 10000"/>
          </a:avLst>
        </a:prstGeom>
        <a:solidFill>
          <a:schemeClr val="accent2">
            <a:hueOff val="17677"/>
            <a:satOff val="-17244"/>
            <a:lumOff val="-883"/>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It helps children to hear, identify and use different sounds to build words and fluency as they read.</a:t>
          </a:r>
          <a:endParaRPr lang="en-US" sz="2400" kern="1200"/>
        </a:p>
      </dsp:txBody>
      <dsp:txXfrm>
        <a:off x="757327" y="1468686"/>
        <a:ext cx="6583888" cy="1156108"/>
      </dsp:txXfrm>
    </dsp:sp>
    <dsp:sp modelId="{C5A138D9-2633-4CFA-86D8-3DFFB829D302}">
      <dsp:nvSpPr>
        <dsp:cNvPr id="0" name=""/>
        <dsp:cNvSpPr/>
      </dsp:nvSpPr>
      <dsp:spPr>
        <a:xfrm>
          <a:off x="1442719" y="2865437"/>
          <a:ext cx="8175413" cy="1228044"/>
        </a:xfrm>
        <a:prstGeom prst="roundRect">
          <a:avLst>
            <a:gd name="adj" fmla="val 10000"/>
          </a:avLst>
        </a:prstGeom>
        <a:solidFill>
          <a:schemeClr val="accent2">
            <a:hueOff val="35353"/>
            <a:satOff val="-34487"/>
            <a:lumOff val="-1766"/>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Understanding phonics will also help children know which letters to use when they are writing words.</a:t>
          </a:r>
          <a:endParaRPr lang="en-US" sz="2400" kern="1200"/>
        </a:p>
      </dsp:txBody>
      <dsp:txXfrm>
        <a:off x="1478687" y="2901405"/>
        <a:ext cx="6583888" cy="1156108"/>
      </dsp:txXfrm>
    </dsp:sp>
    <dsp:sp modelId="{3C31CC0A-94AC-469F-A52B-5B43B085E60C}">
      <dsp:nvSpPr>
        <dsp:cNvPr id="0" name=""/>
        <dsp:cNvSpPr/>
      </dsp:nvSpPr>
      <dsp:spPr>
        <a:xfrm>
          <a:off x="7377184" y="931267"/>
          <a:ext cx="798228" cy="798228"/>
        </a:xfrm>
        <a:prstGeom prst="downArrow">
          <a:avLst>
            <a:gd name="adj1" fmla="val 55000"/>
            <a:gd name="adj2" fmla="val 45000"/>
          </a:avLst>
        </a:prstGeom>
        <a:solidFill>
          <a:schemeClr val="accent2">
            <a:tint val="40000"/>
            <a:alpha val="90000"/>
            <a:hueOff val="0"/>
            <a:satOff val="0"/>
            <a:lumOff val="0"/>
            <a:alphaOff val="0"/>
          </a:schemeClr>
        </a:solidFill>
        <a:ln w="19050"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556785" y="931267"/>
        <a:ext cx="439026" cy="600667"/>
      </dsp:txXfrm>
    </dsp:sp>
    <dsp:sp modelId="{9EC1C536-F495-4559-AC4C-8218D21E42DC}">
      <dsp:nvSpPr>
        <dsp:cNvPr id="0" name=""/>
        <dsp:cNvSpPr/>
      </dsp:nvSpPr>
      <dsp:spPr>
        <a:xfrm>
          <a:off x="8098544" y="2355798"/>
          <a:ext cx="798228" cy="798228"/>
        </a:xfrm>
        <a:prstGeom prst="downArrow">
          <a:avLst>
            <a:gd name="adj1" fmla="val 55000"/>
            <a:gd name="adj2" fmla="val 45000"/>
          </a:avLst>
        </a:prstGeom>
        <a:solidFill>
          <a:schemeClr val="accent2">
            <a:tint val="40000"/>
            <a:alpha val="90000"/>
            <a:hueOff val="262867"/>
            <a:satOff val="-43647"/>
            <a:lumOff val="-2566"/>
            <a:alphaOff val="0"/>
          </a:schemeClr>
        </a:solidFill>
        <a:ln w="19050" cap="rnd" cmpd="sng" algn="ctr">
          <a:solidFill>
            <a:schemeClr val="accent2">
              <a:tint val="40000"/>
              <a:alpha val="90000"/>
              <a:hueOff val="262867"/>
              <a:satOff val="-43647"/>
              <a:lumOff val="-256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278145" y="2355798"/>
        <a:ext cx="439026" cy="60066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60A9D3-99AB-4442-BD0C-984879514953}">
      <dsp:nvSpPr>
        <dsp:cNvPr id="0" name=""/>
        <dsp:cNvSpPr/>
      </dsp:nvSpPr>
      <dsp:spPr>
        <a:xfrm>
          <a:off x="0" y="0"/>
          <a:ext cx="7282703" cy="725737"/>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We introduce the new sound by pronouncing it correctly and asking the children to repeat it back.</a:t>
          </a:r>
          <a:endParaRPr lang="en-US" sz="1900" kern="1200"/>
        </a:p>
      </dsp:txBody>
      <dsp:txXfrm>
        <a:off x="21256" y="21256"/>
        <a:ext cx="6414665" cy="683225"/>
      </dsp:txXfrm>
    </dsp:sp>
    <dsp:sp modelId="{DDCB1834-FBD7-4AD6-8F7B-5AB8B9270A31}">
      <dsp:nvSpPr>
        <dsp:cNvPr id="0" name=""/>
        <dsp:cNvSpPr/>
      </dsp:nvSpPr>
      <dsp:spPr>
        <a:xfrm>
          <a:off x="543838" y="826533"/>
          <a:ext cx="7282703" cy="725737"/>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We use a sound and pictures to familiarise the children with the sound.</a:t>
          </a:r>
          <a:endParaRPr lang="en-US" sz="1900" kern="1200"/>
        </a:p>
      </dsp:txBody>
      <dsp:txXfrm>
        <a:off x="565094" y="847789"/>
        <a:ext cx="6224624" cy="683225"/>
      </dsp:txXfrm>
    </dsp:sp>
    <dsp:sp modelId="{DAB727F9-82B4-4DC4-A267-A9370DD3C417}">
      <dsp:nvSpPr>
        <dsp:cNvPr id="0" name=""/>
        <dsp:cNvSpPr/>
      </dsp:nvSpPr>
      <dsp:spPr>
        <a:xfrm>
          <a:off x="1087676" y="1653067"/>
          <a:ext cx="7282703" cy="725737"/>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We practise blending the sounds in words e.g. r-e-d; red/  r –oo-m; room</a:t>
          </a:r>
          <a:endParaRPr lang="en-US" sz="1900" kern="1200"/>
        </a:p>
      </dsp:txBody>
      <dsp:txXfrm>
        <a:off x="1108932" y="1674323"/>
        <a:ext cx="6224624" cy="683225"/>
      </dsp:txXfrm>
    </dsp:sp>
    <dsp:sp modelId="{42E3D53B-D4FA-4BAD-8246-BB7F25D7B79A}">
      <dsp:nvSpPr>
        <dsp:cNvPr id="0" name=""/>
        <dsp:cNvSpPr/>
      </dsp:nvSpPr>
      <dsp:spPr>
        <a:xfrm>
          <a:off x="1631514" y="2479601"/>
          <a:ext cx="7282703" cy="725737"/>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We write words with the new sound in.</a:t>
          </a:r>
          <a:endParaRPr lang="en-US" sz="1900" kern="1200"/>
        </a:p>
      </dsp:txBody>
      <dsp:txXfrm>
        <a:off x="1652770" y="2500857"/>
        <a:ext cx="6224624" cy="683225"/>
      </dsp:txXfrm>
    </dsp:sp>
    <dsp:sp modelId="{73A71B98-A75D-4C12-9C36-74E0990DECB1}">
      <dsp:nvSpPr>
        <dsp:cNvPr id="0" name=""/>
        <dsp:cNvSpPr/>
      </dsp:nvSpPr>
      <dsp:spPr>
        <a:xfrm>
          <a:off x="2175353" y="3306135"/>
          <a:ext cx="7282703" cy="725737"/>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We read the ‘HF words’ on sight.</a:t>
          </a:r>
          <a:endParaRPr lang="en-US" sz="1900" kern="1200"/>
        </a:p>
      </dsp:txBody>
      <dsp:txXfrm>
        <a:off x="2196609" y="3327391"/>
        <a:ext cx="6224624" cy="683225"/>
      </dsp:txXfrm>
    </dsp:sp>
    <dsp:sp modelId="{F125E672-86A8-403D-AF66-53717217C7A5}">
      <dsp:nvSpPr>
        <dsp:cNvPr id="0" name=""/>
        <dsp:cNvSpPr/>
      </dsp:nvSpPr>
      <dsp:spPr>
        <a:xfrm>
          <a:off x="6810974" y="530191"/>
          <a:ext cx="471729" cy="471729"/>
        </a:xfrm>
        <a:prstGeom prst="downArrow">
          <a:avLst>
            <a:gd name="adj1" fmla="val 55000"/>
            <a:gd name="adj2" fmla="val 45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6917113" y="530191"/>
        <a:ext cx="259451" cy="354976"/>
      </dsp:txXfrm>
    </dsp:sp>
    <dsp:sp modelId="{45B56D68-B31F-4B67-8168-9A26C229ACE7}">
      <dsp:nvSpPr>
        <dsp:cNvPr id="0" name=""/>
        <dsp:cNvSpPr/>
      </dsp:nvSpPr>
      <dsp:spPr>
        <a:xfrm>
          <a:off x="7354813" y="1356725"/>
          <a:ext cx="471729" cy="471729"/>
        </a:xfrm>
        <a:prstGeom prst="downArrow">
          <a:avLst>
            <a:gd name="adj1" fmla="val 55000"/>
            <a:gd name="adj2" fmla="val 45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7460952" y="1356725"/>
        <a:ext cx="259451" cy="354976"/>
      </dsp:txXfrm>
    </dsp:sp>
    <dsp:sp modelId="{63D08F8D-3C31-43D9-A09B-6B5970FB2E64}">
      <dsp:nvSpPr>
        <dsp:cNvPr id="0" name=""/>
        <dsp:cNvSpPr/>
      </dsp:nvSpPr>
      <dsp:spPr>
        <a:xfrm>
          <a:off x="7898651" y="2171163"/>
          <a:ext cx="471729" cy="471729"/>
        </a:xfrm>
        <a:prstGeom prst="downArrow">
          <a:avLst>
            <a:gd name="adj1" fmla="val 55000"/>
            <a:gd name="adj2" fmla="val 45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8004790" y="2171163"/>
        <a:ext cx="259451" cy="354976"/>
      </dsp:txXfrm>
    </dsp:sp>
    <dsp:sp modelId="{C8D94AC5-4857-405C-9F14-3F25728B1BD5}">
      <dsp:nvSpPr>
        <dsp:cNvPr id="0" name=""/>
        <dsp:cNvSpPr/>
      </dsp:nvSpPr>
      <dsp:spPr>
        <a:xfrm>
          <a:off x="8442489" y="3005761"/>
          <a:ext cx="471729" cy="471729"/>
        </a:xfrm>
        <a:prstGeom prst="downArrow">
          <a:avLst>
            <a:gd name="adj1" fmla="val 55000"/>
            <a:gd name="adj2" fmla="val 45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8548628" y="3005761"/>
        <a:ext cx="259451" cy="35497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3BBFD8-2D82-4D4C-88EE-B222C20D5D6D}">
      <dsp:nvSpPr>
        <dsp:cNvPr id="0" name=""/>
        <dsp:cNvSpPr/>
      </dsp:nvSpPr>
      <dsp:spPr>
        <a:xfrm>
          <a:off x="0" y="642"/>
          <a:ext cx="9605250" cy="150262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B447A81-04F1-4148-9964-BCC261CD8DF5}">
      <dsp:nvSpPr>
        <dsp:cNvPr id="0" name=""/>
        <dsp:cNvSpPr/>
      </dsp:nvSpPr>
      <dsp:spPr>
        <a:xfrm>
          <a:off x="454543" y="338732"/>
          <a:ext cx="826442" cy="82644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53BEF8E-348E-4B59-847F-1A105442786A}">
      <dsp:nvSpPr>
        <dsp:cNvPr id="0" name=""/>
        <dsp:cNvSpPr/>
      </dsp:nvSpPr>
      <dsp:spPr>
        <a:xfrm>
          <a:off x="1735529" y="642"/>
          <a:ext cx="7869720" cy="15026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9028" tIns="159028" rIns="159028" bIns="159028" numCol="1" spcCol="1270" anchor="ctr" anchorCtr="0">
          <a:noAutofit/>
        </a:bodyPr>
        <a:lstStyle/>
        <a:p>
          <a:pPr marL="0" lvl="0" indent="0" algn="l" defTabSz="889000">
            <a:lnSpc>
              <a:spcPct val="100000"/>
            </a:lnSpc>
            <a:spcBef>
              <a:spcPct val="0"/>
            </a:spcBef>
            <a:spcAft>
              <a:spcPct val="35000"/>
            </a:spcAft>
            <a:buNone/>
          </a:pPr>
          <a:r>
            <a:rPr lang="en-GB" sz="2000" b="1" u="sng" kern="1200" dirty="0"/>
            <a:t>Blending- </a:t>
          </a:r>
          <a:r>
            <a:rPr lang="en-GB" sz="2000" b="0" u="none" kern="1200" dirty="0"/>
            <a:t>b</a:t>
          </a:r>
          <a:r>
            <a:rPr lang="en-GB" sz="2000" kern="1200" dirty="0"/>
            <a:t>lending helps us to read- put the sounds (phonemes) together to say the whole word, </a:t>
          </a:r>
          <a:r>
            <a:rPr lang="en-GB" sz="2000" kern="1200" dirty="0" err="1"/>
            <a:t>eg</a:t>
          </a:r>
          <a:r>
            <a:rPr lang="en-GB" sz="2000" kern="1200" dirty="0"/>
            <a:t> p-</a:t>
          </a:r>
          <a:r>
            <a:rPr lang="en-GB" sz="2000" kern="1200" dirty="0" err="1"/>
            <a:t>ar</a:t>
          </a:r>
          <a:r>
            <a:rPr lang="en-GB" sz="2000" kern="1200" dirty="0"/>
            <a:t>-k, park.</a:t>
          </a:r>
          <a:endParaRPr lang="en-US" sz="2000" kern="1200" dirty="0"/>
        </a:p>
      </dsp:txBody>
      <dsp:txXfrm>
        <a:off x="1735529" y="642"/>
        <a:ext cx="7869720" cy="1502623"/>
      </dsp:txXfrm>
    </dsp:sp>
    <dsp:sp modelId="{4B7EAC37-5356-486F-BE19-79440434DFDF}">
      <dsp:nvSpPr>
        <dsp:cNvPr id="0" name=""/>
        <dsp:cNvSpPr/>
      </dsp:nvSpPr>
      <dsp:spPr>
        <a:xfrm>
          <a:off x="0" y="1878921"/>
          <a:ext cx="9605250" cy="150262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807B3E-B30B-4B25-9D54-3F726D523C16}">
      <dsp:nvSpPr>
        <dsp:cNvPr id="0" name=""/>
        <dsp:cNvSpPr/>
      </dsp:nvSpPr>
      <dsp:spPr>
        <a:xfrm>
          <a:off x="454543" y="2217011"/>
          <a:ext cx="826442" cy="82644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2C24791-6899-45EC-A35C-98F756EDEF86}">
      <dsp:nvSpPr>
        <dsp:cNvPr id="0" name=""/>
        <dsp:cNvSpPr/>
      </dsp:nvSpPr>
      <dsp:spPr>
        <a:xfrm>
          <a:off x="1735529" y="1878921"/>
          <a:ext cx="7869720" cy="15026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9028" tIns="159028" rIns="159028" bIns="159028" numCol="1" spcCol="1270" anchor="ctr" anchorCtr="0">
          <a:noAutofit/>
        </a:bodyPr>
        <a:lstStyle/>
        <a:p>
          <a:pPr marL="0" lvl="0" indent="0" algn="l" defTabSz="889000">
            <a:lnSpc>
              <a:spcPct val="100000"/>
            </a:lnSpc>
            <a:spcBef>
              <a:spcPct val="0"/>
            </a:spcBef>
            <a:spcAft>
              <a:spcPct val="35000"/>
            </a:spcAft>
            <a:buNone/>
          </a:pPr>
          <a:r>
            <a:rPr lang="en-GB" sz="2000" b="1" u="sng" kern="1200" dirty="0"/>
            <a:t>Segmenting</a:t>
          </a:r>
          <a:r>
            <a:rPr lang="en-GB" sz="2000" kern="1200" dirty="0"/>
            <a:t>- segmenting helps us to write and spell. Say the word and use fingers to break the word into sounds (graphemes)</a:t>
          </a:r>
          <a:endParaRPr lang="en-US" sz="2000" kern="1200" dirty="0"/>
        </a:p>
      </dsp:txBody>
      <dsp:txXfrm>
        <a:off x="1735529" y="1878921"/>
        <a:ext cx="7869720" cy="1502623"/>
      </dsp:txXfrm>
    </dsp:sp>
    <dsp:sp modelId="{BD1EC7C9-ECF8-40FE-9374-EE23D7387363}">
      <dsp:nvSpPr>
        <dsp:cNvPr id="0" name=""/>
        <dsp:cNvSpPr/>
      </dsp:nvSpPr>
      <dsp:spPr>
        <a:xfrm>
          <a:off x="0" y="3757200"/>
          <a:ext cx="9605250" cy="150262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987886C-AC74-495C-A38D-C3548C886807}">
      <dsp:nvSpPr>
        <dsp:cNvPr id="0" name=""/>
        <dsp:cNvSpPr/>
      </dsp:nvSpPr>
      <dsp:spPr>
        <a:xfrm>
          <a:off x="454543" y="4095290"/>
          <a:ext cx="826442" cy="82644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340B07F-9010-421C-BAC6-C22100FA511A}">
      <dsp:nvSpPr>
        <dsp:cNvPr id="0" name=""/>
        <dsp:cNvSpPr/>
      </dsp:nvSpPr>
      <dsp:spPr>
        <a:xfrm>
          <a:off x="1735529" y="3757200"/>
          <a:ext cx="7869720" cy="15026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9028" tIns="159028" rIns="159028" bIns="159028" numCol="1" spcCol="1270" anchor="ctr" anchorCtr="0">
          <a:noAutofit/>
        </a:bodyPr>
        <a:lstStyle/>
        <a:p>
          <a:pPr marL="0" lvl="0" indent="0" algn="l" defTabSz="889000">
            <a:lnSpc>
              <a:spcPct val="100000"/>
            </a:lnSpc>
            <a:spcBef>
              <a:spcPct val="0"/>
            </a:spcBef>
            <a:spcAft>
              <a:spcPct val="35000"/>
            </a:spcAft>
            <a:buNone/>
          </a:pPr>
          <a:r>
            <a:rPr lang="en-GB" sz="2000" b="1" u="sng" kern="1200"/>
            <a:t>HF words- </a:t>
          </a:r>
          <a:r>
            <a:rPr lang="en-GB" sz="2000" kern="1200"/>
            <a:t>these are words that are common or frequent in a text and cannot always be blended and sometimes need to be learnt on sight e.g. ‘the’ can’t be blended as it does not make sense.</a:t>
          </a:r>
          <a:endParaRPr lang="en-US" sz="2000" kern="1200"/>
        </a:p>
      </dsp:txBody>
      <dsp:txXfrm>
        <a:off x="1735529" y="3757200"/>
        <a:ext cx="7869720" cy="150262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500" cy="50165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902075" y="0"/>
            <a:ext cx="2984500" cy="501650"/>
          </a:xfrm>
          <a:prstGeom prst="rect">
            <a:avLst/>
          </a:prstGeom>
        </p:spPr>
        <p:txBody>
          <a:bodyPr vert="horz" lIns="91440" tIns="45720" rIns="91440" bIns="45720" rtlCol="0"/>
          <a:lstStyle>
            <a:lvl1pPr algn="r">
              <a:defRPr sz="1200"/>
            </a:lvl1pPr>
          </a:lstStyle>
          <a:p>
            <a:fld id="{3AFC061E-6A73-49F4-A923-2ACC72999328}" type="datetimeFigureOut">
              <a:rPr lang="en-GB" smtClean="0"/>
              <a:t>14/10/2025</a:t>
            </a:fld>
            <a:endParaRPr lang="en-GB"/>
          </a:p>
        </p:txBody>
      </p:sp>
      <p:sp>
        <p:nvSpPr>
          <p:cNvPr id="4" name="Footer Placeholder 3"/>
          <p:cNvSpPr>
            <a:spLocks noGrp="1"/>
          </p:cNvSpPr>
          <p:nvPr>
            <p:ph type="ftr" sz="quarter" idx="2"/>
          </p:nvPr>
        </p:nvSpPr>
        <p:spPr>
          <a:xfrm>
            <a:off x="0" y="9517063"/>
            <a:ext cx="2984500" cy="50165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902075" y="9517063"/>
            <a:ext cx="2984500" cy="501650"/>
          </a:xfrm>
          <a:prstGeom prst="rect">
            <a:avLst/>
          </a:prstGeom>
        </p:spPr>
        <p:txBody>
          <a:bodyPr vert="horz" lIns="91440" tIns="45720" rIns="91440" bIns="45720" rtlCol="0" anchor="b"/>
          <a:lstStyle>
            <a:lvl1pPr algn="r">
              <a:defRPr sz="1200"/>
            </a:lvl1pPr>
          </a:lstStyle>
          <a:p>
            <a:fld id="{76F233FB-9F28-4EA1-B8EF-06AA719148EE}" type="slidenum">
              <a:rPr lang="en-GB" smtClean="0"/>
              <a:t>‹#›</a:t>
            </a:fld>
            <a:endParaRPr lang="en-GB"/>
          </a:p>
        </p:txBody>
      </p:sp>
    </p:spTree>
    <p:extLst>
      <p:ext uri="{BB962C8B-B14F-4D97-AF65-F5344CB8AC3E}">
        <p14:creationId xmlns:p14="http://schemas.microsoft.com/office/powerpoint/2010/main" val="8325497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4870" cy="502676"/>
          </a:xfrm>
          <a:prstGeom prst="rect">
            <a:avLst/>
          </a:prstGeom>
        </p:spPr>
        <p:txBody>
          <a:bodyPr vert="horz" lIns="92437" tIns="46218" rIns="92437" bIns="46218" rtlCol="0"/>
          <a:lstStyle>
            <a:lvl1pPr algn="l">
              <a:defRPr sz="1200"/>
            </a:lvl1pPr>
          </a:lstStyle>
          <a:p>
            <a:endParaRPr lang="en-GB"/>
          </a:p>
        </p:txBody>
      </p:sp>
      <p:sp>
        <p:nvSpPr>
          <p:cNvPr id="3" name="Date Placeholder 2"/>
          <p:cNvSpPr>
            <a:spLocks noGrp="1"/>
          </p:cNvSpPr>
          <p:nvPr>
            <p:ph type="dt" idx="1"/>
          </p:nvPr>
        </p:nvSpPr>
        <p:spPr>
          <a:xfrm>
            <a:off x="3901699" y="0"/>
            <a:ext cx="2984870" cy="502676"/>
          </a:xfrm>
          <a:prstGeom prst="rect">
            <a:avLst/>
          </a:prstGeom>
        </p:spPr>
        <p:txBody>
          <a:bodyPr vert="horz" lIns="92437" tIns="46218" rIns="92437" bIns="46218" rtlCol="0"/>
          <a:lstStyle>
            <a:lvl1pPr algn="r">
              <a:defRPr sz="1200"/>
            </a:lvl1pPr>
          </a:lstStyle>
          <a:p>
            <a:fld id="{0583B85E-7433-42E9-BCC6-97E6712F3946}" type="datetimeFigureOut">
              <a:rPr lang="en-GB" smtClean="0"/>
              <a:t>14/10/2025</a:t>
            </a:fld>
            <a:endParaRPr lang="en-GB"/>
          </a:p>
        </p:txBody>
      </p:sp>
      <p:sp>
        <p:nvSpPr>
          <p:cNvPr id="4" name="Slide Image Placeholder 3"/>
          <p:cNvSpPr>
            <a:spLocks noGrp="1" noRot="1" noChangeAspect="1"/>
          </p:cNvSpPr>
          <p:nvPr>
            <p:ph type="sldImg" idx="2"/>
          </p:nvPr>
        </p:nvSpPr>
        <p:spPr>
          <a:xfrm>
            <a:off x="438150" y="1252538"/>
            <a:ext cx="6011863" cy="3381375"/>
          </a:xfrm>
          <a:prstGeom prst="rect">
            <a:avLst/>
          </a:prstGeom>
          <a:noFill/>
          <a:ln w="12700">
            <a:solidFill>
              <a:prstClr val="black"/>
            </a:solidFill>
          </a:ln>
        </p:spPr>
        <p:txBody>
          <a:bodyPr vert="horz" lIns="92437" tIns="46218" rIns="92437" bIns="46218" rtlCol="0" anchor="ctr"/>
          <a:lstStyle/>
          <a:p>
            <a:endParaRPr lang="en-GB"/>
          </a:p>
        </p:txBody>
      </p:sp>
      <p:sp>
        <p:nvSpPr>
          <p:cNvPr id="5" name="Notes Placeholder 4"/>
          <p:cNvSpPr>
            <a:spLocks noGrp="1"/>
          </p:cNvSpPr>
          <p:nvPr>
            <p:ph type="body" sz="quarter" idx="3"/>
          </p:nvPr>
        </p:nvSpPr>
        <p:spPr>
          <a:xfrm>
            <a:off x="688817" y="4821505"/>
            <a:ext cx="5510530" cy="3944869"/>
          </a:xfrm>
          <a:prstGeom prst="rect">
            <a:avLst/>
          </a:prstGeom>
        </p:spPr>
        <p:txBody>
          <a:bodyPr vert="horz" lIns="92437" tIns="46218" rIns="92437" bIns="46218"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516040"/>
            <a:ext cx="2984870" cy="502675"/>
          </a:xfrm>
          <a:prstGeom prst="rect">
            <a:avLst/>
          </a:prstGeom>
        </p:spPr>
        <p:txBody>
          <a:bodyPr vert="horz" lIns="92437" tIns="46218" rIns="92437" bIns="46218" rtlCol="0" anchor="b"/>
          <a:lstStyle>
            <a:lvl1pPr algn="l">
              <a:defRPr sz="1200"/>
            </a:lvl1pPr>
          </a:lstStyle>
          <a:p>
            <a:endParaRPr lang="en-GB"/>
          </a:p>
        </p:txBody>
      </p:sp>
      <p:sp>
        <p:nvSpPr>
          <p:cNvPr id="7" name="Slide Number Placeholder 6"/>
          <p:cNvSpPr>
            <a:spLocks noGrp="1"/>
          </p:cNvSpPr>
          <p:nvPr>
            <p:ph type="sldNum" sz="quarter" idx="5"/>
          </p:nvPr>
        </p:nvSpPr>
        <p:spPr>
          <a:xfrm>
            <a:off x="3901699" y="9516040"/>
            <a:ext cx="2984870" cy="502675"/>
          </a:xfrm>
          <a:prstGeom prst="rect">
            <a:avLst/>
          </a:prstGeom>
        </p:spPr>
        <p:txBody>
          <a:bodyPr vert="horz" lIns="92437" tIns="46218" rIns="92437" bIns="46218" rtlCol="0" anchor="b"/>
          <a:lstStyle>
            <a:lvl1pPr algn="r">
              <a:defRPr sz="1200"/>
            </a:lvl1pPr>
          </a:lstStyle>
          <a:p>
            <a:fld id="{63EC6687-7ABC-4E48-910B-6B0ECCDD97FE}" type="slidenum">
              <a:rPr lang="en-GB" smtClean="0"/>
              <a:t>‹#›</a:t>
            </a:fld>
            <a:endParaRPr lang="en-GB"/>
          </a:p>
        </p:txBody>
      </p:sp>
    </p:spTree>
    <p:extLst>
      <p:ext uri="{BB962C8B-B14F-4D97-AF65-F5344CB8AC3E}">
        <p14:creationId xmlns:p14="http://schemas.microsoft.com/office/powerpoint/2010/main" val="10016846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63EC6687-7ABC-4E48-910B-6B0ECCDD97FE}" type="slidenum">
              <a:rPr lang="en-GB" smtClean="0"/>
              <a:t>1</a:t>
            </a:fld>
            <a:endParaRPr lang="en-GB"/>
          </a:p>
        </p:txBody>
      </p:sp>
    </p:spTree>
    <p:extLst>
      <p:ext uri="{BB962C8B-B14F-4D97-AF65-F5344CB8AC3E}">
        <p14:creationId xmlns:p14="http://schemas.microsoft.com/office/powerpoint/2010/main" val="34345696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a:extLst>
              <a:ext uri="{FF2B5EF4-FFF2-40B4-BE49-F238E27FC236}">
                <a16:creationId xmlns:a16="http://schemas.microsoft.com/office/drawing/2014/main" id="{3F267562-F17C-4673-BFCB-EABE17AB97F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51048" indent="-288865" eaLnBrk="0" hangingPunct="0">
              <a:defRPr sz="2400">
                <a:solidFill>
                  <a:schemeClr val="tx1"/>
                </a:solidFill>
                <a:latin typeface="Arial" panose="020B0604020202020204" pitchFamily="34" charset="0"/>
                <a:ea typeface="ＭＳ Ｐゴシック" panose="020B0600070205080204" pitchFamily="34" charset="-128"/>
              </a:defRPr>
            </a:lvl2pPr>
            <a:lvl3pPr marL="1155459" indent="-231092" eaLnBrk="0" hangingPunct="0">
              <a:defRPr sz="2400">
                <a:solidFill>
                  <a:schemeClr val="tx1"/>
                </a:solidFill>
                <a:latin typeface="Arial" panose="020B0604020202020204" pitchFamily="34" charset="0"/>
                <a:ea typeface="ＭＳ Ｐゴシック" panose="020B0600070205080204" pitchFamily="34" charset="-128"/>
              </a:defRPr>
            </a:lvl3pPr>
            <a:lvl4pPr marL="1617642" indent="-231092" eaLnBrk="0" hangingPunct="0">
              <a:defRPr sz="2400">
                <a:solidFill>
                  <a:schemeClr val="tx1"/>
                </a:solidFill>
                <a:latin typeface="Arial" panose="020B0604020202020204" pitchFamily="34" charset="0"/>
                <a:ea typeface="ＭＳ Ｐゴシック" panose="020B0600070205080204" pitchFamily="34" charset="-128"/>
              </a:defRPr>
            </a:lvl4pPr>
            <a:lvl5pPr marL="2079826" indent="-231092" eaLnBrk="0" hangingPunct="0">
              <a:defRPr sz="2400">
                <a:solidFill>
                  <a:schemeClr val="tx1"/>
                </a:solidFill>
                <a:latin typeface="Arial" panose="020B0604020202020204" pitchFamily="34" charset="0"/>
                <a:ea typeface="ＭＳ Ｐゴシック" panose="020B0600070205080204" pitchFamily="34" charset="-128"/>
              </a:defRPr>
            </a:lvl5pPr>
            <a:lvl6pPr marL="2542009"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3004193"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66376"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928560"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79D52BDF-DF86-42D0-95F6-C6A615798BC0}" type="slidenum">
              <a:rPr lang="en-US" altLang="en-US" sz="1200">
                <a:latin typeface="Calibri" panose="020F0502020204030204" pitchFamily="34" charset="0"/>
              </a:rPr>
              <a:pPr eaLnBrk="1" hangingPunct="1"/>
              <a:t>2</a:t>
            </a:fld>
            <a:endParaRPr lang="en-US" altLang="en-US" sz="1200">
              <a:latin typeface="Calibri" panose="020F0502020204030204" pitchFamily="34" charset="0"/>
            </a:endParaRPr>
          </a:p>
        </p:txBody>
      </p:sp>
      <p:sp>
        <p:nvSpPr>
          <p:cNvPr id="40963" name="Rectangle 2">
            <a:extLst>
              <a:ext uri="{FF2B5EF4-FFF2-40B4-BE49-F238E27FC236}">
                <a16:creationId xmlns:a16="http://schemas.microsoft.com/office/drawing/2014/main" id="{FF4D90A0-3DCA-443B-B18B-1E60CBF67B10}"/>
              </a:ext>
            </a:extLst>
          </p:cNvPr>
          <p:cNvSpPr>
            <a:spLocks noGrp="1" noRot="1" noChangeAspect="1" noChangeArrowheads="1" noTextEdit="1"/>
          </p:cNvSpPr>
          <p:nvPr>
            <p:ph type="sldImg"/>
          </p:nvPr>
        </p:nvSpPr>
        <p:spPr>
          <a:ln/>
        </p:spPr>
      </p:sp>
      <p:sp>
        <p:nvSpPr>
          <p:cNvPr id="40964" name="Rectangle 3">
            <a:extLst>
              <a:ext uri="{FF2B5EF4-FFF2-40B4-BE49-F238E27FC236}">
                <a16:creationId xmlns:a16="http://schemas.microsoft.com/office/drawing/2014/main" id="{8AD67FF0-5D5B-4B43-AC0F-C0EA8911F72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3319" indent="-173319">
              <a:buFontTx/>
              <a:buChar char="•"/>
            </a:pPr>
            <a:r>
              <a:rPr lang="en-US" altLang="en-US">
                <a:latin typeface="Arial" panose="020B0604020202020204" pitchFamily="34" charset="0"/>
                <a:ea typeface="ＭＳ Ｐゴシック" panose="020B0600070205080204" pitchFamily="34" charset="-128"/>
              </a:rPr>
              <a:t>Give a brief overview of the function of each of the above aspects of treading in school.</a:t>
            </a:r>
          </a:p>
          <a:p>
            <a:pPr marL="173319" indent="-173319">
              <a:buFontTx/>
              <a:buChar char="•"/>
            </a:pPr>
            <a:r>
              <a:rPr lang="en-US" altLang="en-US">
                <a:latin typeface="Arial" panose="020B0604020202020204" pitchFamily="34" charset="0"/>
                <a:ea typeface="ＭＳ Ｐゴシック" panose="020B0600070205080204" pitchFamily="34" charset="-128"/>
              </a:rPr>
              <a:t>Explain that all of these are part of the </a:t>
            </a:r>
            <a:r>
              <a:rPr lang="en-US" altLang="en-US" b="1" u="sng">
                <a:latin typeface="Arial" panose="020B0604020202020204" pitchFamily="34" charset="0"/>
                <a:ea typeface="ＭＳ Ｐゴシック" panose="020B0600070205080204" pitchFamily="34" charset="-128"/>
              </a:rPr>
              <a:t>teaching</a:t>
            </a:r>
            <a:r>
              <a:rPr lang="en-US" altLang="en-US">
                <a:latin typeface="Arial" panose="020B0604020202020204" pitchFamily="34" charset="0"/>
                <a:ea typeface="ＭＳ Ｐゴシック" panose="020B0600070205080204" pitchFamily="34" charset="-128"/>
              </a:rPr>
              <a:t> of reading. </a:t>
            </a:r>
          </a:p>
          <a:p>
            <a:pPr marL="173319" indent="-173319">
              <a:buFontTx/>
              <a:buChar char="•"/>
            </a:pPr>
            <a:r>
              <a:rPr lang="en-US" altLang="en-US">
                <a:latin typeface="Arial" panose="020B0604020202020204" pitchFamily="34" charset="0"/>
                <a:ea typeface="ＭＳ Ｐゴシック" panose="020B0600070205080204" pitchFamily="34" charset="-128"/>
              </a:rPr>
              <a:t>Explain that sometimes, as parents, there is an expectation that children are heard reading often. This may be the case for some, but not all children. The hearing of reading is not the same as the teaching of reading.</a:t>
            </a:r>
          </a:p>
          <a:p>
            <a:pPr marL="173319" indent="-173319">
              <a:buFontTx/>
              <a:buChar char="•"/>
            </a:pPr>
            <a:r>
              <a:rPr lang="en-US" altLang="en-US">
                <a:latin typeface="Arial" panose="020B0604020202020204" pitchFamily="34" charset="0"/>
                <a:ea typeface="ＭＳ Ｐゴシック" panose="020B0600070205080204" pitchFamily="34" charset="-128"/>
              </a:rPr>
              <a:t>Explain the school policy and expectations about home reading – in general. Details to follow,</a:t>
            </a:r>
          </a:p>
          <a:p>
            <a:pPr marL="173319" indent="-173319">
              <a:buFontTx/>
              <a:buChar char="•"/>
            </a:pPr>
            <a:endParaRPr lang="en-US" altLang="en-US">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8395379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EC6687-7ABC-4E48-910B-6B0ECCDD97FE}" type="slidenum">
              <a:rPr lang="en-GB" smtClean="0"/>
              <a:t>10</a:t>
            </a:fld>
            <a:endParaRPr lang="en-GB"/>
          </a:p>
        </p:txBody>
      </p:sp>
    </p:spTree>
    <p:extLst>
      <p:ext uri="{BB962C8B-B14F-4D97-AF65-F5344CB8AC3E}">
        <p14:creationId xmlns:p14="http://schemas.microsoft.com/office/powerpoint/2010/main" val="37905083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62074AEF-45DE-458F-A3C1-09779C02ED9C}"/>
              </a:ext>
            </a:extLst>
          </p:cNvPr>
          <p:cNvSpPr>
            <a:spLocks noGrp="1" noRot="1" noChangeAspect="1" noTextEdit="1"/>
          </p:cNvSpPr>
          <p:nvPr>
            <p:ph type="sldImg"/>
          </p:nvPr>
        </p:nvSpPr>
        <p:spPr>
          <a:ln/>
        </p:spPr>
      </p:sp>
      <p:sp>
        <p:nvSpPr>
          <p:cNvPr id="43011" name="Notes Placeholder 2">
            <a:extLst>
              <a:ext uri="{FF2B5EF4-FFF2-40B4-BE49-F238E27FC236}">
                <a16:creationId xmlns:a16="http://schemas.microsoft.com/office/drawing/2014/main" id="{97CA2625-3212-4B01-B55A-528EA5EBB0EB}"/>
              </a:ext>
            </a:extLst>
          </p:cNvPr>
          <p:cNvSpPr>
            <a:spLocks noGrp="1"/>
          </p:cNvSpPr>
          <p:nvPr>
            <p:ph type="body" idx="1"/>
          </p:nvPr>
        </p:nvSpPr>
        <p:spPr>
          <a:xfrm>
            <a:off x="191428" y="4383687"/>
            <a:ext cx="6494048" cy="415296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3319" indent="-173319">
              <a:buFontTx/>
              <a:buChar char="•"/>
            </a:pPr>
            <a:r>
              <a:rPr lang="en-GB" altLang="en-US">
                <a:latin typeface="Arial" panose="020B0604020202020204" pitchFamily="34" charset="0"/>
                <a:ea typeface="ＭＳ Ｐゴシック" panose="020B0600070205080204" pitchFamily="34" charset="-128"/>
              </a:rPr>
              <a:t>Talk through each strategy and explain what each will do to help the child decode a word that they cannot read.</a:t>
            </a:r>
          </a:p>
          <a:p>
            <a:pPr marL="173319" indent="-173319">
              <a:buFontTx/>
              <a:buChar char="•"/>
            </a:pPr>
            <a:r>
              <a:rPr lang="en-GB" altLang="en-US" b="1">
                <a:latin typeface="Arial" panose="020B0604020202020204" pitchFamily="34" charset="0"/>
                <a:ea typeface="ＭＳ Ｐゴシック" panose="020B0600070205080204" pitchFamily="34" charset="-128"/>
              </a:rPr>
              <a:t>Independent Strategies</a:t>
            </a:r>
            <a:r>
              <a:rPr lang="en-GB" altLang="en-US">
                <a:latin typeface="Arial" panose="020B0604020202020204" pitchFamily="34" charset="0"/>
                <a:ea typeface="ＭＳ Ｐゴシック" panose="020B0600070205080204" pitchFamily="34" charset="-128"/>
              </a:rPr>
              <a:t> </a:t>
            </a:r>
            <a:br>
              <a:rPr lang="en-GB" altLang="en-US">
                <a:latin typeface="Arial" panose="020B0604020202020204" pitchFamily="34" charset="0"/>
                <a:ea typeface="ＭＳ Ｐゴシック" panose="020B0600070205080204" pitchFamily="34" charset="-128"/>
              </a:rPr>
            </a:br>
            <a:r>
              <a:rPr lang="en-GB" altLang="en-US" i="1">
                <a:latin typeface="Arial" panose="020B0604020202020204" pitchFamily="34" charset="0"/>
                <a:ea typeface="ＭＳ Ｐゴシック" panose="020B0600070205080204" pitchFamily="34" charset="-128"/>
              </a:rPr>
              <a:t>by Jill Marie Warner</a:t>
            </a:r>
            <a:r>
              <a:rPr lang="en-GB" altLang="en-US">
                <a:latin typeface="Arial" panose="020B0604020202020204" pitchFamily="34" charset="0"/>
                <a:ea typeface="ＭＳ Ｐゴシック" panose="020B0600070205080204" pitchFamily="34" charset="-128"/>
              </a:rPr>
              <a:t> </a:t>
            </a:r>
            <a:br>
              <a:rPr lang="en-GB" altLang="en-US">
                <a:latin typeface="Arial" panose="020B0604020202020204" pitchFamily="34" charset="0"/>
                <a:ea typeface="ＭＳ Ｐゴシック" panose="020B0600070205080204" pitchFamily="34" charset="-128"/>
              </a:rPr>
            </a:br>
            <a:br>
              <a:rPr lang="en-GB" altLang="en-US">
                <a:latin typeface="Arial" panose="020B0604020202020204" pitchFamily="34" charset="0"/>
                <a:ea typeface="ＭＳ Ｐゴシック" panose="020B0600070205080204" pitchFamily="34" charset="-128"/>
              </a:rPr>
            </a:br>
            <a:endParaRPr lang="en-GB" altLang="en-US">
              <a:latin typeface="Arial" panose="020B0604020202020204" pitchFamily="34" charset="0"/>
              <a:ea typeface="ＭＳ Ｐゴシック" panose="020B0600070205080204" pitchFamily="34" charset="-128"/>
            </a:endParaRPr>
          </a:p>
        </p:txBody>
      </p:sp>
      <p:sp>
        <p:nvSpPr>
          <p:cNvPr id="43012" name="Slide Number Placeholder 3">
            <a:extLst>
              <a:ext uri="{FF2B5EF4-FFF2-40B4-BE49-F238E27FC236}">
                <a16:creationId xmlns:a16="http://schemas.microsoft.com/office/drawing/2014/main" id="{8B41A3A2-DEA5-4D6C-A3E5-7811243E921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51048" indent="-288865" eaLnBrk="0" hangingPunct="0">
              <a:defRPr sz="2400">
                <a:solidFill>
                  <a:schemeClr val="tx1"/>
                </a:solidFill>
                <a:latin typeface="Arial" panose="020B0604020202020204" pitchFamily="34" charset="0"/>
                <a:ea typeface="ＭＳ Ｐゴシック" panose="020B0600070205080204" pitchFamily="34" charset="-128"/>
              </a:defRPr>
            </a:lvl2pPr>
            <a:lvl3pPr marL="1155459" indent="-231092" eaLnBrk="0" hangingPunct="0">
              <a:defRPr sz="2400">
                <a:solidFill>
                  <a:schemeClr val="tx1"/>
                </a:solidFill>
                <a:latin typeface="Arial" panose="020B0604020202020204" pitchFamily="34" charset="0"/>
                <a:ea typeface="ＭＳ Ｐゴシック" panose="020B0600070205080204" pitchFamily="34" charset="-128"/>
              </a:defRPr>
            </a:lvl3pPr>
            <a:lvl4pPr marL="1617642" indent="-231092" eaLnBrk="0" hangingPunct="0">
              <a:defRPr sz="2400">
                <a:solidFill>
                  <a:schemeClr val="tx1"/>
                </a:solidFill>
                <a:latin typeface="Arial" panose="020B0604020202020204" pitchFamily="34" charset="0"/>
                <a:ea typeface="ＭＳ Ｐゴシック" panose="020B0600070205080204" pitchFamily="34" charset="-128"/>
              </a:defRPr>
            </a:lvl4pPr>
            <a:lvl5pPr marL="2079826" indent="-231092" eaLnBrk="0" hangingPunct="0">
              <a:defRPr sz="2400">
                <a:solidFill>
                  <a:schemeClr val="tx1"/>
                </a:solidFill>
                <a:latin typeface="Arial" panose="020B0604020202020204" pitchFamily="34" charset="0"/>
                <a:ea typeface="ＭＳ Ｐゴシック" panose="020B0600070205080204" pitchFamily="34" charset="-128"/>
              </a:defRPr>
            </a:lvl5pPr>
            <a:lvl6pPr marL="2542009"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3004193"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66376"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928560"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AA96EA53-0DDA-4C85-8399-0DACA9BD00B0}" type="slidenum">
              <a:rPr lang="en-GB" altLang="en-US" sz="1200"/>
              <a:pPr/>
              <a:t>12</a:t>
            </a:fld>
            <a:endParaRPr lang="en-GB" altLang="en-US" sz="1200"/>
          </a:p>
        </p:txBody>
      </p:sp>
    </p:spTree>
    <p:extLst>
      <p:ext uri="{BB962C8B-B14F-4D97-AF65-F5344CB8AC3E}">
        <p14:creationId xmlns:p14="http://schemas.microsoft.com/office/powerpoint/2010/main" val="7432747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ED33C3F-7697-4074-ADB8-BBBE0027C1AB}"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26625876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D33C3F-7697-4074-ADB8-BBBE0027C1AB}"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6363153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D33C3F-7697-4074-ADB8-BBBE0027C1AB}"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40044754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ED33C3F-7697-4074-ADB8-BBBE0027C1AB}" type="datetimeFigureOut">
              <a:rPr lang="en-GB" smtClean="0"/>
              <a:t>14/10/2025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11508289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ED33C3F-7697-4074-ADB8-BBBE0027C1AB}" type="datetimeFigureOut">
              <a:rPr lang="en-GB" smtClean="0"/>
              <a:t>14/10/2025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3675462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ED33C3F-7697-4074-ADB8-BBBE0027C1AB}" type="datetimeFigureOut">
              <a:rPr lang="en-GB" smtClean="0"/>
              <a:t>14/10/2025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18221575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D33C3F-7697-4074-ADB8-BBBE0027C1AB}" type="datetimeFigureOut">
              <a:rPr lang="en-GB" smtClean="0"/>
              <a:t>14/10/2025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7223303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ED33C3F-7697-4074-ADB8-BBBE0027C1AB}" type="datetimeFigureOut">
              <a:rPr lang="en-GB" smtClean="0"/>
              <a:t>14/10/2025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36343156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ED33C3F-7697-4074-ADB8-BBBE0027C1AB}" type="datetimeFigureOut">
              <a:rPr lang="en-GB" smtClean="0"/>
              <a:t>14/10/2025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1604062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D33C3F-7697-4074-ADB8-BBBE0027C1AB}"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21899474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D33C3F-7697-4074-ADB8-BBBE0027C1AB}"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97AF4F-5AA4-4F60-92E5-D74CA87D0A4E}"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3783185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D33C3F-7697-4074-ADB8-BBBE0027C1AB}"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38209968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D33C3F-7697-4074-ADB8-BBBE0027C1AB}"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97AF4F-5AA4-4F60-92E5-D74CA87D0A4E}"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2346490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D33C3F-7697-4074-ADB8-BBBE0027C1AB}"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17589296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D33C3F-7697-4074-ADB8-BBBE0027C1AB}"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15811265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D33C3F-7697-4074-ADB8-BBBE0027C1AB}"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20781902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1" y="485775"/>
            <a:ext cx="8174567"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09600" y="2205039"/>
            <a:ext cx="5384800" cy="3921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2205039"/>
            <a:ext cx="5384800" cy="3921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7D5B0E84-B46D-4316-A78A-BD6273031265}"/>
              </a:ext>
            </a:extLst>
          </p:cNvPr>
          <p:cNvSpPr>
            <a:spLocks noGrp="1"/>
          </p:cNvSpPr>
          <p:nvPr>
            <p:ph type="dt" sz="half" idx="10"/>
          </p:nvPr>
        </p:nvSpPr>
        <p:spPr/>
        <p:txBody>
          <a:bodyPr/>
          <a:lstStyle>
            <a:lvl1pPr>
              <a:defRPr/>
            </a:lvl1pPr>
          </a:lstStyle>
          <a:p>
            <a:pPr>
              <a:defRPr/>
            </a:pPr>
            <a:fld id="{EFEDBC57-3E57-455D-BDCB-9A2607206F01}" type="datetime1">
              <a:rPr lang="en-GB"/>
              <a:pPr>
                <a:defRPr/>
              </a:pPr>
              <a:t>14/10/2025</a:t>
            </a:fld>
            <a:endParaRPr lang="en-GB"/>
          </a:p>
        </p:txBody>
      </p:sp>
      <p:sp>
        <p:nvSpPr>
          <p:cNvPr id="6" name="Footer Placeholder 4">
            <a:extLst>
              <a:ext uri="{FF2B5EF4-FFF2-40B4-BE49-F238E27FC236}">
                <a16:creationId xmlns:a16="http://schemas.microsoft.com/office/drawing/2014/main" id="{4FFCEE8A-879B-432E-B820-57A2509EFFB1}"/>
              </a:ext>
            </a:extLst>
          </p:cNvPr>
          <p:cNvSpPr>
            <a:spLocks noGrp="1"/>
          </p:cNvSpPr>
          <p:nvPr>
            <p:ph type="ftr" sz="quarter" idx="11"/>
          </p:nvPr>
        </p:nvSpPr>
        <p:spPr>
          <a:xfrm>
            <a:off x="4165600" y="6356351"/>
            <a:ext cx="3860800" cy="365125"/>
          </a:xfrm>
          <a:prstGeom prst="rect">
            <a:avLst/>
          </a:prstGeom>
        </p:spPr>
        <p:txBody>
          <a:bodyPr/>
          <a:lstStyle>
            <a:lvl1pPr>
              <a:defRPr>
                <a:latin typeface="Arial" charset="0"/>
              </a:defRPr>
            </a:lvl1pPr>
          </a:lstStyle>
          <a:p>
            <a:pPr>
              <a:defRPr/>
            </a:pPr>
            <a:endParaRPr lang="en-GB"/>
          </a:p>
        </p:txBody>
      </p:sp>
      <p:sp>
        <p:nvSpPr>
          <p:cNvPr id="7" name="Slide Number Placeholder 5">
            <a:extLst>
              <a:ext uri="{FF2B5EF4-FFF2-40B4-BE49-F238E27FC236}">
                <a16:creationId xmlns:a16="http://schemas.microsoft.com/office/drawing/2014/main" id="{EF2DCD71-1DE3-4837-8497-D43CEACFBF36}"/>
              </a:ext>
            </a:extLst>
          </p:cNvPr>
          <p:cNvSpPr>
            <a:spLocks noGrp="1"/>
          </p:cNvSpPr>
          <p:nvPr>
            <p:ph type="sldNum" sz="quarter" idx="12"/>
          </p:nvPr>
        </p:nvSpPr>
        <p:spPr/>
        <p:txBody>
          <a:bodyPr/>
          <a:lstStyle>
            <a:lvl1pPr>
              <a:defRPr/>
            </a:lvl1pPr>
          </a:lstStyle>
          <a:p>
            <a:fld id="{865522F8-58A3-4FE5-9CB9-FFA168EDBC43}" type="slidenum">
              <a:rPr lang="en-GB" altLang="en-US"/>
              <a:pPr/>
              <a:t>‹#›</a:t>
            </a:fld>
            <a:endParaRPr lang="en-GB" altLang="en-US"/>
          </a:p>
        </p:txBody>
      </p:sp>
    </p:spTree>
    <p:extLst>
      <p:ext uri="{BB962C8B-B14F-4D97-AF65-F5344CB8AC3E}">
        <p14:creationId xmlns:p14="http://schemas.microsoft.com/office/powerpoint/2010/main" val="9662489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ED33C3F-7697-4074-ADB8-BBBE0027C1AB}" type="datetimeFigureOut">
              <a:rPr lang="en-GB" smtClean="0"/>
              <a:t>14/10/2025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C97AF4F-5AA4-4F60-92E5-D74CA87D0A4E}" type="slidenum">
              <a:rPr lang="en-GB" smtClean="0"/>
              <a:t>‹#›</a:t>
            </a:fld>
            <a:endParaRPr lang="en-GB"/>
          </a:p>
        </p:txBody>
      </p:sp>
    </p:spTree>
    <p:extLst>
      <p:ext uri="{BB962C8B-B14F-4D97-AF65-F5344CB8AC3E}">
        <p14:creationId xmlns:p14="http://schemas.microsoft.com/office/powerpoint/2010/main" val="295211832"/>
      </p:ext>
    </p:extLst>
  </p:cSld>
  <p:clrMap bg1="lt1" tx1="dk1" bg2="lt2" tx2="dk2" accent1="accent1" accent2="accent2" accent3="accent3" accent4="accent4" accent5="accent5" accent6="accent6" hlink="hlink" folHlink="folHlink"/>
  <p:sldLayoutIdLst>
    <p:sldLayoutId id="2147483878" r:id="rId1"/>
    <p:sldLayoutId id="2147483879" r:id="rId2"/>
    <p:sldLayoutId id="2147483880" r:id="rId3"/>
    <p:sldLayoutId id="2147483881" r:id="rId4"/>
    <p:sldLayoutId id="2147483882" r:id="rId5"/>
    <p:sldLayoutId id="2147483883" r:id="rId6"/>
    <p:sldLayoutId id="2147483884" r:id="rId7"/>
    <p:sldLayoutId id="2147483885" r:id="rId8"/>
    <p:sldLayoutId id="2147483886" r:id="rId9"/>
    <p:sldLayoutId id="2147483887" r:id="rId10"/>
    <p:sldLayoutId id="2147483888" r:id="rId11"/>
    <p:sldLayoutId id="2147483889" r:id="rId12"/>
    <p:sldLayoutId id="2147483890" r:id="rId13"/>
    <p:sldLayoutId id="2147483891" r:id="rId14"/>
    <p:sldLayoutId id="2147483892" r:id="rId15"/>
    <p:sldLayoutId id="2147483893" r:id="rId16"/>
    <p:sldLayoutId id="2147483894"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1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youtu.be/B5pWEBNL0zU" TargetMode="Externa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png"/><Relationship Id="rId1" Type="http://schemas.openxmlformats.org/officeDocument/2006/relationships/slideLayout" Target="../slideLayouts/slideLayout1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2.png"/><Relationship Id="rId1" Type="http://schemas.openxmlformats.org/officeDocument/2006/relationships/slideLayout" Target="../slideLayouts/slideLayout1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oleObject" Target="../embeddings/oleObject1.bin"/><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DC4F9-15E0-4605-8298-61DB1968D3F0}"/>
              </a:ext>
            </a:extLst>
          </p:cNvPr>
          <p:cNvSpPr>
            <a:spLocks noGrp="1"/>
          </p:cNvSpPr>
          <p:nvPr>
            <p:ph type="ctrTitle"/>
          </p:nvPr>
        </p:nvSpPr>
        <p:spPr>
          <a:xfrm>
            <a:off x="1360928" y="47008"/>
            <a:ext cx="8390490" cy="4189228"/>
          </a:xfrm>
          <a:solidFill>
            <a:srgbClr val="FFFF00"/>
          </a:solidFill>
        </p:spPr>
        <p:txBody>
          <a:bodyPr>
            <a:normAutofit fontScale="90000"/>
          </a:bodyPr>
          <a:lstStyle/>
          <a:p>
            <a:pPr algn="ctr"/>
            <a:r>
              <a:rPr lang="en-GB" sz="9600" dirty="0">
                <a:solidFill>
                  <a:schemeClr val="tx1"/>
                </a:solidFill>
                <a:latin typeface="Cooper Black" panose="0208090404030B020404" pitchFamily="18" charset="0"/>
              </a:rPr>
              <a:t>Reading</a:t>
            </a:r>
            <a:br>
              <a:rPr lang="en-GB" sz="9600" dirty="0">
                <a:solidFill>
                  <a:schemeClr val="tx1"/>
                </a:solidFill>
                <a:latin typeface="Cooper Black" panose="0208090404030B020404" pitchFamily="18" charset="0"/>
              </a:rPr>
            </a:br>
            <a:r>
              <a:rPr lang="en-GB" sz="9600" dirty="0">
                <a:solidFill>
                  <a:schemeClr val="tx1"/>
                </a:solidFill>
                <a:latin typeface="Cooper Black" panose="0208090404030B020404" pitchFamily="18" charset="0"/>
              </a:rPr>
              <a:t>Cafe</a:t>
            </a:r>
            <a:br>
              <a:rPr lang="en-GB" dirty="0">
                <a:solidFill>
                  <a:schemeClr val="tx1"/>
                </a:solidFill>
                <a:latin typeface="Cooper Black" panose="0208090404030B020404" pitchFamily="18" charset="0"/>
              </a:rPr>
            </a:br>
            <a:r>
              <a:rPr lang="en-GB" dirty="0">
                <a:solidFill>
                  <a:schemeClr val="tx1"/>
                </a:solidFill>
                <a:latin typeface="Cooper Black" panose="0208090404030B020404" pitchFamily="18" charset="0"/>
              </a:rPr>
              <a:t>Reception and Year 1</a:t>
            </a:r>
            <a:br>
              <a:rPr lang="en-GB" dirty="0">
                <a:solidFill>
                  <a:schemeClr val="tx1"/>
                </a:solidFill>
                <a:latin typeface="Cooper Black" panose="0208090404030B020404" pitchFamily="18" charset="0"/>
              </a:rPr>
            </a:br>
            <a:br>
              <a:rPr lang="en-GB" sz="2700" dirty="0">
                <a:solidFill>
                  <a:schemeClr val="tx1"/>
                </a:solidFill>
                <a:latin typeface="Cooper Black" panose="0208090404030B020404" pitchFamily="18" charset="0"/>
              </a:rPr>
            </a:br>
            <a:endParaRPr lang="en-GB" sz="2700" dirty="0">
              <a:solidFill>
                <a:schemeClr val="tx1"/>
              </a:solidFill>
              <a:latin typeface="Cooper Black" panose="0208090404030B020404" pitchFamily="18" charset="0"/>
            </a:endParaRPr>
          </a:p>
        </p:txBody>
      </p:sp>
      <p:pic>
        <p:nvPicPr>
          <p:cNvPr id="7" name="Picture 4" descr="http://somdparents.com/wp-content/uploads/2016/07/kids-books2-1024x640.jpg">
            <a:extLst>
              <a:ext uri="{FF2B5EF4-FFF2-40B4-BE49-F238E27FC236}">
                <a16:creationId xmlns:a16="http://schemas.microsoft.com/office/drawing/2014/main" id="{0E7DFC41-F7DB-45E1-B5E4-C53BFB0B4E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56173" y="3749772"/>
            <a:ext cx="6436562" cy="343999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St Davids Red on Yellow">
            <a:extLst>
              <a:ext uri="{FF2B5EF4-FFF2-40B4-BE49-F238E27FC236}">
                <a16:creationId xmlns:a16="http://schemas.microsoft.com/office/drawing/2014/main" id="{66D2BC5F-93D3-4046-8C27-193C905ECC2B}"/>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07067" y="1493778"/>
            <a:ext cx="1126014" cy="1020991"/>
          </a:xfrm>
          <a:prstGeom prst="rect">
            <a:avLst/>
          </a:prstGeom>
          <a:noFill/>
          <a:ln>
            <a:noFill/>
          </a:ln>
        </p:spPr>
      </p:pic>
      <p:pic>
        <p:nvPicPr>
          <p:cNvPr id="9" name="Picture 8" descr="St Davids Red on Yellow">
            <a:extLst>
              <a:ext uri="{FF2B5EF4-FFF2-40B4-BE49-F238E27FC236}">
                <a16:creationId xmlns:a16="http://schemas.microsoft.com/office/drawing/2014/main" id="{EE3433D9-9A27-45D4-8D38-307F092A47D0}"/>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08372" y="1493778"/>
            <a:ext cx="1126014" cy="1020991"/>
          </a:xfrm>
          <a:prstGeom prst="rect">
            <a:avLst/>
          </a:prstGeom>
          <a:noFill/>
          <a:ln>
            <a:noFill/>
          </a:ln>
        </p:spPr>
      </p:pic>
      <p:pic>
        <p:nvPicPr>
          <p:cNvPr id="4100" name="Picture 4" descr="http://somdparents.com/wp-content/uploads/2016/07/kids-books2-1024x640.jpg">
            <a:extLst>
              <a:ext uri="{FF2B5EF4-FFF2-40B4-BE49-F238E27FC236}">
                <a16:creationId xmlns:a16="http://schemas.microsoft.com/office/drawing/2014/main" id="{AE5BC242-E618-4D28-B2D3-7ADE02D0B5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425" y="3749772"/>
            <a:ext cx="4940604" cy="34399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0805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98CA4514-F8CC-4F33-8FD9-6585BCB57CF5}"/>
              </a:ext>
            </a:extLst>
          </p:cNvPr>
          <p:cNvSpPr txBox="1"/>
          <p:nvPr/>
        </p:nvSpPr>
        <p:spPr>
          <a:xfrm>
            <a:off x="1286933" y="609600"/>
            <a:ext cx="10197494" cy="1099457"/>
          </a:xfrm>
          <a:prstGeom prst="rect">
            <a:avLst/>
          </a:prstGeom>
        </p:spPr>
        <p:txBody>
          <a:bodyPr vert="horz" lIns="91440" tIns="45720" rIns="91440" bIns="45720" rtlCol="0" anchor="t">
            <a:normAutofit/>
          </a:bodyPr>
          <a:lstStyle/>
          <a:p>
            <a:pPr>
              <a:spcBef>
                <a:spcPct val="0"/>
              </a:spcBef>
              <a:spcAft>
                <a:spcPts val="600"/>
              </a:spcAft>
            </a:pPr>
            <a:r>
              <a:rPr lang="en-US" sz="3600">
                <a:solidFill>
                  <a:schemeClr val="accent1"/>
                </a:solidFill>
                <a:latin typeface="+mj-lt"/>
                <a:ea typeface="+mj-ea"/>
                <a:cs typeface="+mj-cs"/>
              </a:rPr>
              <a:t>Reading in Reception and Y1:</a:t>
            </a:r>
          </a:p>
        </p:txBody>
      </p:sp>
      <p:pic>
        <p:nvPicPr>
          <p:cNvPr id="6" name="Picture 5" descr="St Davids Red on Yellow">
            <a:extLst>
              <a:ext uri="{FF2B5EF4-FFF2-40B4-BE49-F238E27FC236}">
                <a16:creationId xmlns:a16="http://schemas.microsoft.com/office/drawing/2014/main" id="{FF747AC5-5F1E-45D6-ABAB-CFC4F33059AB}"/>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8117" y="279778"/>
            <a:ext cx="999476" cy="935890"/>
          </a:xfrm>
          <a:prstGeom prst="rect">
            <a:avLst/>
          </a:prstGeom>
          <a:noFill/>
          <a:ln>
            <a:noFill/>
          </a:ln>
        </p:spPr>
      </p:pic>
      <p:graphicFrame>
        <p:nvGraphicFramePr>
          <p:cNvPr id="8197" name="Rectangle 3">
            <a:extLst>
              <a:ext uri="{FF2B5EF4-FFF2-40B4-BE49-F238E27FC236}">
                <a16:creationId xmlns:a16="http://schemas.microsoft.com/office/drawing/2014/main" id="{9CAB3603-6C10-1700-898F-02039A35EBA7}"/>
              </a:ext>
            </a:extLst>
          </p:cNvPr>
          <p:cNvGraphicFramePr/>
          <p:nvPr>
            <p:extLst>
              <p:ext uri="{D42A27DB-BD31-4B8C-83A1-F6EECF244321}">
                <p14:modId xmlns:p14="http://schemas.microsoft.com/office/powerpoint/2010/main" val="3572042744"/>
              </p:ext>
            </p:extLst>
          </p:nvPr>
        </p:nvGraphicFramePr>
        <p:xfrm>
          <a:off x="1286933" y="1948543"/>
          <a:ext cx="9618133" cy="409348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5508805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552E224-4E65-40DC-9635-BB0E00F01CF3}"/>
              </a:ext>
            </a:extLst>
          </p:cNvPr>
          <p:cNvSpPr txBox="1"/>
          <p:nvPr/>
        </p:nvSpPr>
        <p:spPr>
          <a:xfrm>
            <a:off x="1617439" y="565533"/>
            <a:ext cx="10197494" cy="1099457"/>
          </a:xfrm>
          <a:prstGeom prst="rect">
            <a:avLst/>
          </a:prstGeom>
        </p:spPr>
        <p:txBody>
          <a:bodyPr vert="horz" lIns="91440" tIns="45720" rIns="91440" bIns="45720" rtlCol="0" anchor="t">
            <a:normAutofit/>
          </a:bodyPr>
          <a:lstStyle/>
          <a:p>
            <a:pPr>
              <a:spcBef>
                <a:spcPct val="0"/>
              </a:spcBef>
              <a:spcAft>
                <a:spcPts val="600"/>
              </a:spcAft>
            </a:pPr>
            <a:r>
              <a:rPr lang="en-US" sz="3600" dirty="0">
                <a:solidFill>
                  <a:schemeClr val="accent1"/>
                </a:solidFill>
                <a:latin typeface="+mj-lt"/>
                <a:ea typeface="+mj-ea"/>
                <a:cs typeface="+mj-cs"/>
              </a:rPr>
              <a:t>What does Phonics Mean?</a:t>
            </a:r>
          </a:p>
        </p:txBody>
      </p:sp>
      <p:pic>
        <p:nvPicPr>
          <p:cNvPr id="8" name="Picture 7" descr="St Davids Red on Yellow">
            <a:extLst>
              <a:ext uri="{FF2B5EF4-FFF2-40B4-BE49-F238E27FC236}">
                <a16:creationId xmlns:a16="http://schemas.microsoft.com/office/drawing/2014/main" id="{000653F9-98EC-44A4-91FB-130EC954432A}"/>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1401" y="283909"/>
            <a:ext cx="999476" cy="935890"/>
          </a:xfrm>
          <a:prstGeom prst="rect">
            <a:avLst/>
          </a:prstGeom>
          <a:noFill/>
          <a:ln>
            <a:noFill/>
          </a:ln>
        </p:spPr>
      </p:pic>
      <p:graphicFrame>
        <p:nvGraphicFramePr>
          <p:cNvPr id="10" name="Content Placeholder 2">
            <a:extLst>
              <a:ext uri="{FF2B5EF4-FFF2-40B4-BE49-F238E27FC236}">
                <a16:creationId xmlns:a16="http://schemas.microsoft.com/office/drawing/2014/main" id="{ABC18754-5341-433B-9EB8-0A98D90AE1C9}"/>
              </a:ext>
            </a:extLst>
          </p:cNvPr>
          <p:cNvGraphicFramePr/>
          <p:nvPr>
            <p:extLst>
              <p:ext uri="{D42A27DB-BD31-4B8C-83A1-F6EECF244321}">
                <p14:modId xmlns:p14="http://schemas.microsoft.com/office/powerpoint/2010/main" val="3588415844"/>
              </p:ext>
            </p:extLst>
          </p:nvPr>
        </p:nvGraphicFramePr>
        <p:xfrm>
          <a:off x="1286933" y="1948543"/>
          <a:ext cx="9618133" cy="40934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598652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1F2B4773-3207-44CC-B7AC-892B704982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2" name="Straight Connector 11">
              <a:extLst>
                <a:ext uri="{FF2B5EF4-FFF2-40B4-BE49-F238E27FC236}">
                  <a16:creationId xmlns:a16="http://schemas.microsoft.com/office/drawing/2014/main" id="{2B8267CA-A7A5-4E11-9D92-4EAC3DD3E8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E83D61B5-C6B4-4A4B-85AD-FEE7A54912C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8" name="Rectangle 23">
              <a:extLst>
                <a:ext uri="{FF2B5EF4-FFF2-40B4-BE49-F238E27FC236}">
                  <a16:creationId xmlns:a16="http://schemas.microsoft.com/office/drawing/2014/main" id="{A0B67FE4-688F-4497-8BFD-157613A697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 name="Rectangle 25">
              <a:extLst>
                <a:ext uri="{FF2B5EF4-FFF2-40B4-BE49-F238E27FC236}">
                  <a16:creationId xmlns:a16="http://schemas.microsoft.com/office/drawing/2014/main" id="{3BF5BE1A-9BAC-4581-A82B-FD8FE31595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 name="Isosceles Triangle 9">
              <a:extLst>
                <a:ext uri="{FF2B5EF4-FFF2-40B4-BE49-F238E27FC236}">
                  <a16:creationId xmlns:a16="http://schemas.microsoft.com/office/drawing/2014/main" id="{971E5644-6772-414A-8199-E30BFB02A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7">
              <a:extLst>
                <a:ext uri="{FF2B5EF4-FFF2-40B4-BE49-F238E27FC236}">
                  <a16:creationId xmlns:a16="http://schemas.microsoft.com/office/drawing/2014/main" id="{E8246D50-BB0C-408E-93FD-7B8D63A7F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8">
              <a:extLst>
                <a:ext uri="{FF2B5EF4-FFF2-40B4-BE49-F238E27FC236}">
                  <a16:creationId xmlns:a16="http://schemas.microsoft.com/office/drawing/2014/main" id="{AFBC5D22-68C1-44FB-8181-CB84ECAA83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a:extLst>
                <a:ext uri="{FF2B5EF4-FFF2-40B4-BE49-F238E27FC236}">
                  <a16:creationId xmlns:a16="http://schemas.microsoft.com/office/drawing/2014/main" id="{FB6D0FCE-FBDB-4655-A1A7-640B1E86B5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a:extLst>
                <a:ext uri="{FF2B5EF4-FFF2-40B4-BE49-F238E27FC236}">
                  <a16:creationId xmlns:a16="http://schemas.microsoft.com/office/drawing/2014/main" id="{BC8157DF-FD90-4AD6-B803-3AC0ACD8E6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Isosceles Triangle 29">
              <a:extLst>
                <a:ext uri="{FF2B5EF4-FFF2-40B4-BE49-F238E27FC236}">
                  <a16:creationId xmlns:a16="http://schemas.microsoft.com/office/drawing/2014/main" id="{3548B067-9D63-4D21-92EF-CBC9E6338C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23" name="Rectangle 22">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62423CA5-E2E1-4789-B759-9906C1C940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4660126"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7" name="Isosceles Triangle 26">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660127" y="-3"/>
            <a:ext cx="1056745" cy="6858001"/>
          </a:xfrm>
          <a:prstGeom prst="triangle">
            <a:avLst>
              <a:gd name="adj" fmla="val 10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6" name="TextBox 5">
            <a:extLst>
              <a:ext uri="{FF2B5EF4-FFF2-40B4-BE49-F238E27FC236}">
                <a16:creationId xmlns:a16="http://schemas.microsoft.com/office/drawing/2014/main" id="{43186290-EC22-4D45-A5D5-5EE57193C6CF}"/>
              </a:ext>
            </a:extLst>
          </p:cNvPr>
          <p:cNvSpPr txBox="1"/>
          <p:nvPr/>
        </p:nvSpPr>
        <p:spPr>
          <a:xfrm>
            <a:off x="673754" y="643467"/>
            <a:ext cx="4203045" cy="1375608"/>
          </a:xfrm>
          <a:prstGeom prst="rect">
            <a:avLst/>
          </a:prstGeom>
        </p:spPr>
        <p:txBody>
          <a:bodyPr vert="horz" lIns="91440" tIns="45720" rIns="91440" bIns="45720" rtlCol="0" anchor="ctr">
            <a:normAutofit/>
          </a:bodyPr>
          <a:lstStyle/>
          <a:p>
            <a:pPr>
              <a:spcBef>
                <a:spcPct val="0"/>
              </a:spcBef>
              <a:spcAft>
                <a:spcPts val="600"/>
              </a:spcAft>
            </a:pPr>
            <a:r>
              <a:rPr lang="en-US" sz="3600">
                <a:solidFill>
                  <a:schemeClr val="bg1"/>
                </a:solidFill>
                <a:latin typeface="+mj-lt"/>
                <a:ea typeface="+mj-ea"/>
                <a:cs typeface="+mj-cs"/>
              </a:rPr>
              <a:t>The teaching of phonics:</a:t>
            </a:r>
          </a:p>
        </p:txBody>
      </p:sp>
      <p:sp>
        <p:nvSpPr>
          <p:cNvPr id="3" name="TextBox 2">
            <a:extLst>
              <a:ext uri="{FF2B5EF4-FFF2-40B4-BE49-F238E27FC236}">
                <a16:creationId xmlns:a16="http://schemas.microsoft.com/office/drawing/2014/main" id="{4B576F4F-5902-6E92-1F0D-D60119BFE822}"/>
              </a:ext>
            </a:extLst>
          </p:cNvPr>
          <p:cNvSpPr txBox="1"/>
          <p:nvPr/>
        </p:nvSpPr>
        <p:spPr>
          <a:xfrm>
            <a:off x="673754" y="2160590"/>
            <a:ext cx="3973943" cy="3440110"/>
          </a:xfrm>
          <a:prstGeom prst="rect">
            <a:avLst/>
          </a:prstGeom>
        </p:spPr>
        <p:txBody>
          <a:bodyPr vert="horz" lIns="91440" tIns="45720" rIns="91440" bIns="45720" rtlCol="0">
            <a:normAutofit/>
          </a:bodyPr>
          <a:lstStyle/>
          <a:p>
            <a:pPr marL="342900" indent="-342900">
              <a:spcBef>
                <a:spcPts val="1000"/>
              </a:spcBef>
              <a:buClr>
                <a:schemeClr val="accent1"/>
              </a:buClr>
              <a:buSzPct val="80000"/>
              <a:buFont typeface="Wingdings 3" charset="2"/>
              <a:buChar char=""/>
            </a:pPr>
            <a:r>
              <a:rPr lang="en-US" dirty="0">
                <a:solidFill>
                  <a:schemeClr val="bg1"/>
                </a:solidFill>
              </a:rPr>
              <a:t>Black cat sounds </a:t>
            </a:r>
          </a:p>
          <a:p>
            <a:pPr marL="342900" indent="-342900">
              <a:spcBef>
                <a:spcPts val="1000"/>
              </a:spcBef>
              <a:buClr>
                <a:schemeClr val="accent1"/>
              </a:buClr>
              <a:buSzPct val="80000"/>
              <a:buFont typeface="Wingdings 3" charset="2"/>
              <a:buChar char=""/>
            </a:pPr>
            <a:r>
              <a:rPr lang="en-US" dirty="0">
                <a:solidFill>
                  <a:schemeClr val="bg1"/>
                </a:solidFill>
              </a:rPr>
              <a:t>Blending</a:t>
            </a:r>
          </a:p>
          <a:p>
            <a:pPr marL="342900" indent="-342900">
              <a:spcBef>
                <a:spcPts val="1000"/>
              </a:spcBef>
              <a:buClr>
                <a:schemeClr val="accent1"/>
              </a:buClr>
              <a:buSzPct val="80000"/>
              <a:buFont typeface="Wingdings 3" charset="2"/>
              <a:buChar char=""/>
            </a:pPr>
            <a:r>
              <a:rPr lang="en-US" dirty="0">
                <a:solidFill>
                  <a:schemeClr val="bg1"/>
                </a:solidFill>
              </a:rPr>
              <a:t>Monster vowel digraphs</a:t>
            </a:r>
          </a:p>
          <a:p>
            <a:pPr marL="342900" indent="-342900">
              <a:spcBef>
                <a:spcPts val="1000"/>
              </a:spcBef>
              <a:buClr>
                <a:schemeClr val="accent1"/>
              </a:buClr>
              <a:buSzPct val="80000"/>
              <a:buFont typeface="Wingdings 3" charset="2"/>
              <a:buChar char=""/>
            </a:pPr>
            <a:r>
              <a:rPr lang="en-US" dirty="0">
                <a:solidFill>
                  <a:schemeClr val="bg1"/>
                </a:solidFill>
              </a:rPr>
              <a:t>Blending</a:t>
            </a:r>
          </a:p>
          <a:p>
            <a:pPr marL="342900" indent="-342900">
              <a:spcBef>
                <a:spcPts val="1000"/>
              </a:spcBef>
              <a:buClr>
                <a:schemeClr val="accent1"/>
              </a:buClr>
              <a:buSzPct val="80000"/>
              <a:buFont typeface="Wingdings 3" charset="2"/>
              <a:buChar char=""/>
            </a:pPr>
            <a:r>
              <a:rPr lang="en-US" dirty="0">
                <a:solidFill>
                  <a:schemeClr val="bg1"/>
                </a:solidFill>
              </a:rPr>
              <a:t>Tricky Witch sounds</a:t>
            </a:r>
          </a:p>
          <a:p>
            <a:pPr marL="342900" indent="-342900">
              <a:spcBef>
                <a:spcPts val="1000"/>
              </a:spcBef>
              <a:buClr>
                <a:schemeClr val="accent1"/>
              </a:buClr>
              <a:buSzPct val="80000"/>
              <a:buFont typeface="Wingdings 3" charset="2"/>
              <a:buChar char=""/>
            </a:pPr>
            <a:r>
              <a:rPr lang="en-US" dirty="0">
                <a:solidFill>
                  <a:schemeClr val="bg1"/>
                </a:solidFill>
              </a:rPr>
              <a:t>Blending</a:t>
            </a:r>
          </a:p>
          <a:p>
            <a:pPr marL="342900" indent="-342900">
              <a:spcBef>
                <a:spcPts val="1000"/>
              </a:spcBef>
              <a:buClr>
                <a:schemeClr val="accent1"/>
              </a:buClr>
              <a:buSzPct val="80000"/>
              <a:buFont typeface="Wingdings 3" charset="2"/>
              <a:buChar char=""/>
            </a:pPr>
            <a:r>
              <a:rPr lang="en-US" dirty="0">
                <a:solidFill>
                  <a:schemeClr val="bg1"/>
                </a:solidFill>
              </a:rPr>
              <a:t>HF words</a:t>
            </a:r>
          </a:p>
          <a:p>
            <a:pPr>
              <a:spcBef>
                <a:spcPts val="1000"/>
              </a:spcBef>
              <a:buClr>
                <a:schemeClr val="accent1"/>
              </a:buClr>
              <a:buSzPct val="80000"/>
              <a:buFont typeface="Wingdings 3" charset="2"/>
              <a:buChar char=""/>
            </a:pPr>
            <a:r>
              <a:rPr lang="en-US" dirty="0">
                <a:solidFill>
                  <a:schemeClr val="bg1"/>
                </a:solidFill>
                <a:hlinkClick r:id="rId2"/>
              </a:rPr>
              <a:t>https://youtu.be/B5pWEBNL0zU</a:t>
            </a:r>
            <a:endParaRPr lang="en-US">
              <a:solidFill>
                <a:schemeClr val="bg1"/>
              </a:solidFill>
            </a:endParaRPr>
          </a:p>
          <a:p>
            <a:pPr marL="342900" indent="-342900">
              <a:spcBef>
                <a:spcPts val="1000"/>
              </a:spcBef>
              <a:buClr>
                <a:schemeClr val="accent1"/>
              </a:buClr>
              <a:buSzPct val="80000"/>
              <a:buFont typeface="Wingdings 3" charset="2"/>
              <a:buChar char=""/>
            </a:pPr>
            <a:endParaRPr lang="en-US" dirty="0">
              <a:solidFill>
                <a:schemeClr val="bg1"/>
              </a:solidFill>
            </a:endParaRPr>
          </a:p>
          <a:p>
            <a:pPr marL="342900" indent="-342900">
              <a:spcBef>
                <a:spcPts val="1000"/>
              </a:spcBef>
              <a:buClr>
                <a:schemeClr val="accent1"/>
              </a:buClr>
              <a:buSzPct val="80000"/>
              <a:buFont typeface="Wingdings 3" charset="2"/>
              <a:buChar char=""/>
            </a:pPr>
            <a:endParaRPr lang="en-US" dirty="0">
              <a:solidFill>
                <a:schemeClr val="bg1"/>
              </a:solidFill>
            </a:endParaRPr>
          </a:p>
        </p:txBody>
      </p:sp>
      <p:pic>
        <p:nvPicPr>
          <p:cNvPr id="4" name="Picture 2" descr="Monster Phonics">
            <a:extLst>
              <a:ext uri="{FF2B5EF4-FFF2-40B4-BE49-F238E27FC236}">
                <a16:creationId xmlns:a16="http://schemas.microsoft.com/office/drawing/2014/main" id="{533CA5F8-D4F9-2B07-F627-5CB05A3BE23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211475" y="972608"/>
            <a:ext cx="4912551" cy="4900269"/>
          </a:xfrm>
          <a:prstGeom prst="rect">
            <a:avLst/>
          </a:prstGeom>
          <a:noFill/>
          <a:extLst>
            <a:ext uri="{909E8E84-426E-40DD-AFC4-6F175D3DCCD1}">
              <a14:hiddenFill xmlns:a14="http://schemas.microsoft.com/office/drawing/2010/main">
                <a:solidFill>
                  <a:srgbClr val="FFFFFF"/>
                </a:solidFill>
              </a14:hiddenFill>
            </a:ext>
          </a:extLst>
        </p:spPr>
      </p:pic>
      <p:sp>
        <p:nvSpPr>
          <p:cNvPr id="29" name="Isosceles Triangle 28">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55696"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pic>
        <p:nvPicPr>
          <p:cNvPr id="5" name="Picture 4" descr="St Davids Red on Yellow">
            <a:extLst>
              <a:ext uri="{FF2B5EF4-FFF2-40B4-BE49-F238E27FC236}">
                <a16:creationId xmlns:a16="http://schemas.microsoft.com/office/drawing/2014/main" id="{3B929758-742B-4BD1-8363-8110B3117F85}"/>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10441" y="362289"/>
            <a:ext cx="999476" cy="935890"/>
          </a:xfrm>
          <a:prstGeom prst="rect">
            <a:avLst/>
          </a:prstGeom>
          <a:noFill/>
          <a:ln>
            <a:noFill/>
          </a:ln>
        </p:spPr>
      </p:pic>
    </p:spTree>
    <p:extLst>
      <p:ext uri="{BB962C8B-B14F-4D97-AF65-F5344CB8AC3E}">
        <p14:creationId xmlns:p14="http://schemas.microsoft.com/office/powerpoint/2010/main" val="22686400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3940" y="1490811"/>
            <a:ext cx="11455020" cy="4978228"/>
          </a:xfrm>
        </p:spPr>
        <p:txBody>
          <a:bodyPr>
            <a:normAutofit/>
          </a:bodyPr>
          <a:lstStyle/>
          <a:p>
            <a:br>
              <a:rPr lang="en-GB" dirty="0">
                <a:latin typeface="Kinetic Letters" panose="02000000000000000000" pitchFamily="50" charset="0"/>
              </a:rPr>
            </a:br>
            <a:br>
              <a:rPr lang="en-GB" dirty="0">
                <a:latin typeface="Kinetic Letters" panose="02000000000000000000" pitchFamily="50" charset="0"/>
              </a:rPr>
            </a:br>
            <a:br>
              <a:rPr lang="en-GB" dirty="0">
                <a:latin typeface="Kinetic Letters" panose="02000000000000000000" pitchFamily="50" charset="0"/>
              </a:rPr>
            </a:br>
            <a:br>
              <a:rPr lang="en-GB" dirty="0">
                <a:latin typeface="Kinetic Letters" panose="02000000000000000000" pitchFamily="50" charset="0"/>
              </a:rPr>
            </a:br>
            <a:endParaRPr lang="en-GB" dirty="0">
              <a:latin typeface="Kinetic Letters" panose="02000000000000000000" pitchFamily="50" charset="0"/>
            </a:endParaRPr>
          </a:p>
        </p:txBody>
      </p:sp>
      <p:sp>
        <p:nvSpPr>
          <p:cNvPr id="3" name="TextBox 2"/>
          <p:cNvSpPr txBox="1"/>
          <p:nvPr/>
        </p:nvSpPr>
        <p:spPr>
          <a:xfrm>
            <a:off x="650013" y="1968469"/>
            <a:ext cx="11122924" cy="1754326"/>
          </a:xfrm>
          <a:prstGeom prst="rect">
            <a:avLst/>
          </a:prstGeom>
          <a:noFill/>
        </p:spPr>
        <p:txBody>
          <a:bodyPr wrap="square" rtlCol="0">
            <a:spAutoFit/>
          </a:bodyPr>
          <a:lstStyle/>
          <a:p>
            <a:pPr algn="ctr"/>
            <a:r>
              <a:rPr lang="en-GB" dirty="0"/>
              <a:t>.</a:t>
            </a:r>
          </a:p>
          <a:p>
            <a:endParaRPr lang="en-GB" dirty="0"/>
          </a:p>
          <a:p>
            <a:endParaRPr lang="en-GB" dirty="0"/>
          </a:p>
          <a:p>
            <a:endParaRPr lang="en-GB" dirty="0"/>
          </a:p>
          <a:p>
            <a:endParaRPr lang="en-GB" dirty="0"/>
          </a:p>
          <a:p>
            <a:endParaRPr lang="en-GB" dirty="0"/>
          </a:p>
        </p:txBody>
      </p:sp>
      <p:sp>
        <p:nvSpPr>
          <p:cNvPr id="7" name="TextBox 6">
            <a:extLst>
              <a:ext uri="{FF2B5EF4-FFF2-40B4-BE49-F238E27FC236}">
                <a16:creationId xmlns:a16="http://schemas.microsoft.com/office/drawing/2014/main" id="{C8CC3A0B-812E-42AF-93C7-C4DCE3ED8B53}"/>
              </a:ext>
            </a:extLst>
          </p:cNvPr>
          <p:cNvSpPr txBox="1"/>
          <p:nvPr/>
        </p:nvSpPr>
        <p:spPr>
          <a:xfrm>
            <a:off x="1401479" y="477087"/>
            <a:ext cx="7337607" cy="784830"/>
          </a:xfrm>
          <a:prstGeom prst="rect">
            <a:avLst/>
          </a:prstGeom>
          <a:noFill/>
        </p:spPr>
        <p:txBody>
          <a:bodyPr wrap="square" rtlCol="0">
            <a:spAutoFit/>
          </a:bodyPr>
          <a:lstStyle/>
          <a:p>
            <a:pPr algn="ctr"/>
            <a:r>
              <a:rPr lang="en-GB" sz="4500" dirty="0">
                <a:latin typeface="Leelawadee" panose="020B0502040204020203" pitchFamily="34" charset="-34"/>
                <a:cs typeface="Leelawadee" panose="020B0502040204020203" pitchFamily="34" charset="-34"/>
              </a:rPr>
              <a:t>    The teaching of phonics:</a:t>
            </a:r>
          </a:p>
        </p:txBody>
      </p:sp>
      <p:pic>
        <p:nvPicPr>
          <p:cNvPr id="8" name="Picture 7" descr="St Davids Red on Yellow">
            <a:extLst>
              <a:ext uri="{FF2B5EF4-FFF2-40B4-BE49-F238E27FC236}">
                <a16:creationId xmlns:a16="http://schemas.microsoft.com/office/drawing/2014/main" id="{1A93B1E4-2B7B-4279-91F6-9E3BB76BFE20}"/>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975631" y="186800"/>
            <a:ext cx="999476" cy="935890"/>
          </a:xfrm>
          <a:prstGeom prst="rect">
            <a:avLst/>
          </a:prstGeom>
          <a:noFill/>
          <a:ln>
            <a:noFill/>
          </a:ln>
        </p:spPr>
      </p:pic>
      <p:graphicFrame>
        <p:nvGraphicFramePr>
          <p:cNvPr id="10" name="TextBox 5">
            <a:extLst>
              <a:ext uri="{FF2B5EF4-FFF2-40B4-BE49-F238E27FC236}">
                <a16:creationId xmlns:a16="http://schemas.microsoft.com/office/drawing/2014/main" id="{7E0B5C42-D941-9432-A53F-B684B8F13305}"/>
              </a:ext>
            </a:extLst>
          </p:cNvPr>
          <p:cNvGraphicFramePr/>
          <p:nvPr/>
        </p:nvGraphicFramePr>
        <p:xfrm>
          <a:off x="696036" y="2040379"/>
          <a:ext cx="9458057" cy="40318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 name="Picture 2" descr="Monster Phonics">
            <a:extLst>
              <a:ext uri="{FF2B5EF4-FFF2-40B4-BE49-F238E27FC236}">
                <a16:creationId xmlns:a16="http://schemas.microsoft.com/office/drawing/2014/main" id="{A9166178-F97E-CFAF-7921-5D33072B703E}"/>
              </a:ext>
            </a:extLst>
          </p:cNvPr>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216893" y="84904"/>
            <a:ext cx="1889074" cy="1884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3758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3940" y="1490811"/>
            <a:ext cx="11455020" cy="4978228"/>
          </a:xfrm>
        </p:spPr>
        <p:txBody>
          <a:bodyPr>
            <a:normAutofit/>
          </a:bodyPr>
          <a:lstStyle/>
          <a:p>
            <a:br>
              <a:rPr lang="en-GB" dirty="0">
                <a:latin typeface="Kinetic Letters" panose="02000000000000000000" pitchFamily="50" charset="0"/>
              </a:rPr>
            </a:br>
            <a:br>
              <a:rPr lang="en-GB" dirty="0">
                <a:latin typeface="Kinetic Letters" panose="02000000000000000000" pitchFamily="50" charset="0"/>
              </a:rPr>
            </a:br>
            <a:br>
              <a:rPr lang="en-GB" dirty="0">
                <a:latin typeface="Kinetic Letters" panose="02000000000000000000" pitchFamily="50" charset="0"/>
              </a:rPr>
            </a:br>
            <a:br>
              <a:rPr lang="en-GB" dirty="0">
                <a:latin typeface="Kinetic Letters" panose="02000000000000000000" pitchFamily="50" charset="0"/>
              </a:rPr>
            </a:br>
            <a:endParaRPr lang="en-GB" dirty="0">
              <a:latin typeface="Kinetic Letters" panose="02000000000000000000" pitchFamily="50" charset="0"/>
            </a:endParaRPr>
          </a:p>
        </p:txBody>
      </p:sp>
      <p:sp>
        <p:nvSpPr>
          <p:cNvPr id="6" name="TextBox 5">
            <a:extLst>
              <a:ext uri="{FF2B5EF4-FFF2-40B4-BE49-F238E27FC236}">
                <a16:creationId xmlns:a16="http://schemas.microsoft.com/office/drawing/2014/main" id="{4AA95280-8A77-4563-B366-EFB86CE8A072}"/>
              </a:ext>
            </a:extLst>
          </p:cNvPr>
          <p:cNvSpPr txBox="1"/>
          <p:nvPr/>
        </p:nvSpPr>
        <p:spPr>
          <a:xfrm>
            <a:off x="2923521" y="386736"/>
            <a:ext cx="7337607" cy="784830"/>
          </a:xfrm>
          <a:prstGeom prst="rect">
            <a:avLst/>
          </a:prstGeom>
          <a:noFill/>
        </p:spPr>
        <p:txBody>
          <a:bodyPr wrap="square" rtlCol="0">
            <a:spAutoFit/>
          </a:bodyPr>
          <a:lstStyle/>
          <a:p>
            <a:pPr algn="ctr"/>
            <a:r>
              <a:rPr lang="en-GB" sz="4500" dirty="0">
                <a:latin typeface="Leelawadee" panose="020B0502040204020203" pitchFamily="34" charset="-34"/>
                <a:cs typeface="Leelawadee" panose="020B0502040204020203" pitchFamily="34" charset="-34"/>
              </a:rPr>
              <a:t>The teaching of phonics:</a:t>
            </a:r>
          </a:p>
        </p:txBody>
      </p:sp>
      <p:pic>
        <p:nvPicPr>
          <p:cNvPr id="7" name="Picture 6" descr="St Davids Red on Yellow">
            <a:extLst>
              <a:ext uri="{FF2B5EF4-FFF2-40B4-BE49-F238E27FC236}">
                <a16:creationId xmlns:a16="http://schemas.microsoft.com/office/drawing/2014/main" id="{69CA184E-5F46-4719-B155-B295B7A3914E}"/>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19484" y="235676"/>
            <a:ext cx="999476" cy="935890"/>
          </a:xfrm>
          <a:prstGeom prst="rect">
            <a:avLst/>
          </a:prstGeom>
          <a:noFill/>
          <a:ln>
            <a:noFill/>
          </a:ln>
        </p:spPr>
      </p:pic>
      <p:graphicFrame>
        <p:nvGraphicFramePr>
          <p:cNvPr id="13" name="TextBox 2">
            <a:extLst>
              <a:ext uri="{FF2B5EF4-FFF2-40B4-BE49-F238E27FC236}">
                <a16:creationId xmlns:a16="http://schemas.microsoft.com/office/drawing/2014/main" id="{A5468F73-3902-E9D3-B3FD-BFB22D0F0B98}"/>
              </a:ext>
            </a:extLst>
          </p:cNvPr>
          <p:cNvGraphicFramePr/>
          <p:nvPr>
            <p:extLst>
              <p:ext uri="{D42A27DB-BD31-4B8C-83A1-F6EECF244321}">
                <p14:modId xmlns:p14="http://schemas.microsoft.com/office/powerpoint/2010/main" val="2448330634"/>
              </p:ext>
            </p:extLst>
          </p:nvPr>
        </p:nvGraphicFramePr>
        <p:xfrm>
          <a:off x="1077618" y="1208573"/>
          <a:ext cx="9605250" cy="52604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600861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A2D934-5C6F-41E0-AA51-9F2BC6FC4171}"/>
              </a:ext>
            </a:extLst>
          </p:cNvPr>
          <p:cNvSpPr>
            <a:spLocks noGrp="1"/>
          </p:cNvSpPr>
          <p:nvPr>
            <p:ph type="title"/>
          </p:nvPr>
        </p:nvSpPr>
        <p:spPr>
          <a:xfrm>
            <a:off x="875811" y="61808"/>
            <a:ext cx="9257415" cy="719138"/>
          </a:xfrm>
        </p:spPr>
        <p:txBody>
          <a:bodyPr>
            <a:noAutofit/>
          </a:bodyPr>
          <a:lstStyle/>
          <a:p>
            <a:pPr algn="ctr">
              <a:defRPr/>
            </a:pPr>
            <a:r>
              <a:rPr lang="en-GB" sz="6000" dirty="0">
                <a:solidFill>
                  <a:schemeClr val="tx1"/>
                </a:solidFill>
                <a:latin typeface="Kinetic Letters" panose="02000000000000000000" pitchFamily="50" charset="0"/>
                <a:cs typeface="Arial" charset="0"/>
              </a:rPr>
              <a:t>Reading requires two skills: </a:t>
            </a:r>
            <a:br>
              <a:rPr lang="en-GB" sz="6000" b="1" dirty="0">
                <a:latin typeface="Kinetic Letters" panose="02000000000000000000" pitchFamily="50" charset="0"/>
                <a:cs typeface="Arial" charset="0"/>
              </a:rPr>
            </a:br>
            <a:endParaRPr lang="en-GB" sz="6000" dirty="0">
              <a:latin typeface="Kinetic Letters" panose="02000000000000000000" pitchFamily="50" charset="0"/>
            </a:endParaRPr>
          </a:p>
        </p:txBody>
      </p:sp>
      <p:graphicFrame>
        <p:nvGraphicFramePr>
          <p:cNvPr id="10243" name="Content Placeholder 3">
            <a:extLst>
              <a:ext uri="{FF2B5EF4-FFF2-40B4-BE49-F238E27FC236}">
                <a16:creationId xmlns:a16="http://schemas.microsoft.com/office/drawing/2014/main" id="{6366FA53-C884-403F-8282-380278758004}"/>
              </a:ext>
            </a:extLst>
          </p:cNvPr>
          <p:cNvGraphicFramePr>
            <a:graphicFrameLocks noGrp="1" noChangeAspect="1"/>
          </p:cNvGraphicFramePr>
          <p:nvPr>
            <p:ph idx="1"/>
            <p:extLst>
              <p:ext uri="{D42A27DB-BD31-4B8C-83A1-F6EECF244321}">
                <p14:modId xmlns:p14="http://schemas.microsoft.com/office/powerpoint/2010/main" val="2582683927"/>
              </p:ext>
            </p:extLst>
          </p:nvPr>
        </p:nvGraphicFramePr>
        <p:xfrm>
          <a:off x="3906838" y="1703388"/>
          <a:ext cx="3194050" cy="3449637"/>
        </p:xfrm>
        <a:graphic>
          <a:graphicData uri="http://schemas.openxmlformats.org/presentationml/2006/ole">
            <mc:AlternateContent xmlns:mc="http://schemas.openxmlformats.org/markup-compatibility/2006">
              <mc:Choice xmlns:v="urn:schemas-microsoft-com:vml" Requires="v">
                <p:oleObj name="Picture" r:id="rId2" imgW="2257853" imgH="2438907" progId="Word.Picture.8">
                  <p:embed/>
                </p:oleObj>
              </mc:Choice>
              <mc:Fallback>
                <p:oleObj name="Picture" r:id="rId2" imgW="2257853" imgH="2438907" progId="Word.Picture.8">
                  <p:embed/>
                  <p:pic>
                    <p:nvPicPr>
                      <p:cNvPr id="10243" name="Content Placeholder 3">
                        <a:extLst>
                          <a:ext uri="{FF2B5EF4-FFF2-40B4-BE49-F238E27FC236}">
                            <a16:creationId xmlns:a16="http://schemas.microsoft.com/office/drawing/2014/main" id="{6366FA53-C884-403F-8282-380278758004}"/>
                          </a:ext>
                        </a:extLst>
                      </p:cNvPr>
                      <p:cNvPicPr>
                        <a:picLocks noGrp="1"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06838" y="1703388"/>
                        <a:ext cx="3194050" cy="3449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0244" name="Rectangle 4">
            <a:extLst>
              <a:ext uri="{FF2B5EF4-FFF2-40B4-BE49-F238E27FC236}">
                <a16:creationId xmlns:a16="http://schemas.microsoft.com/office/drawing/2014/main" id="{4F695123-C656-49C3-A1B8-105787278C01}"/>
              </a:ext>
            </a:extLst>
          </p:cNvPr>
          <p:cNvSpPr>
            <a:spLocks noChangeArrowheads="1"/>
          </p:cNvSpPr>
          <p:nvPr/>
        </p:nvSpPr>
        <p:spPr bwMode="auto">
          <a:xfrm>
            <a:off x="166577" y="848978"/>
            <a:ext cx="4484191"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GB" altLang="en-US" sz="3600" b="1" dirty="0">
                <a:solidFill>
                  <a:srgbClr val="FF0000"/>
                </a:solidFill>
                <a:latin typeface="Kinetic Letters" panose="02000000000000000000" pitchFamily="50" charset="0"/>
              </a:rPr>
              <a:t>Phonics and Word Recognition</a:t>
            </a:r>
          </a:p>
          <a:p>
            <a:pPr algn="ctr" eaLnBrk="1" hangingPunct="1">
              <a:spcBef>
                <a:spcPct val="50000"/>
              </a:spcBef>
            </a:pPr>
            <a:r>
              <a:rPr lang="en-GB" altLang="en-US" sz="3600" dirty="0">
                <a:latin typeface="Kinetic Letters" panose="02000000000000000000" pitchFamily="50" charset="0"/>
              </a:rPr>
              <a:t>The ability to recognise words presented in and out of context.</a:t>
            </a:r>
          </a:p>
          <a:p>
            <a:pPr algn="ctr" eaLnBrk="1" hangingPunct="1">
              <a:spcBef>
                <a:spcPct val="50000"/>
              </a:spcBef>
            </a:pPr>
            <a:r>
              <a:rPr lang="en-GB" altLang="en-US" sz="3600" dirty="0">
                <a:latin typeface="Kinetic Letters" panose="02000000000000000000" pitchFamily="50" charset="0"/>
              </a:rPr>
              <a:t>The ability to blend letter sounds (phonemes) together to read words.</a:t>
            </a:r>
          </a:p>
        </p:txBody>
      </p:sp>
      <p:sp>
        <p:nvSpPr>
          <p:cNvPr id="10245" name="Text Box 4">
            <a:extLst>
              <a:ext uri="{FF2B5EF4-FFF2-40B4-BE49-F238E27FC236}">
                <a16:creationId xmlns:a16="http://schemas.microsoft.com/office/drawing/2014/main" id="{9B347072-D126-4917-AA3F-0EBA2A85A5DB}"/>
              </a:ext>
            </a:extLst>
          </p:cNvPr>
          <p:cNvSpPr txBox="1">
            <a:spLocks noChangeArrowheads="1"/>
          </p:cNvSpPr>
          <p:nvPr/>
        </p:nvSpPr>
        <p:spPr bwMode="auto">
          <a:xfrm>
            <a:off x="6259032" y="848978"/>
            <a:ext cx="5932968" cy="5755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spcBef>
                <a:spcPct val="50000"/>
              </a:spcBef>
            </a:pPr>
            <a:r>
              <a:rPr lang="en-GB" altLang="en-US" sz="3200" b="1" dirty="0">
                <a:solidFill>
                  <a:srgbClr val="FF0000"/>
                </a:solidFill>
                <a:latin typeface="Kinetic Letters" panose="02000000000000000000" pitchFamily="50" charset="0"/>
              </a:rPr>
              <a:t>Understanding (comprehension)</a:t>
            </a:r>
          </a:p>
          <a:p>
            <a:pPr algn="ctr">
              <a:spcBef>
                <a:spcPct val="50000"/>
              </a:spcBef>
            </a:pPr>
            <a:r>
              <a:rPr lang="en-GB" altLang="en-US" sz="3200" dirty="0">
                <a:latin typeface="Kinetic Letters" panose="02000000000000000000" pitchFamily="50" charset="0"/>
              </a:rPr>
              <a:t>The ability to understand the meaning of the words and sentences in a text.</a:t>
            </a:r>
          </a:p>
          <a:p>
            <a:pPr algn="ctr">
              <a:spcBef>
                <a:spcPct val="50000"/>
              </a:spcBef>
            </a:pPr>
            <a:r>
              <a:rPr lang="en-GB" altLang="en-US" sz="3200" dirty="0">
                <a:latin typeface="Kinetic Letters" panose="02000000000000000000" pitchFamily="50" charset="0"/>
              </a:rPr>
              <a:t>The ability to understand the ideas, information and themes in a text.</a:t>
            </a:r>
          </a:p>
          <a:p>
            <a:pPr algn="ctr">
              <a:spcBef>
                <a:spcPct val="50000"/>
              </a:spcBef>
            </a:pPr>
            <a:r>
              <a:rPr lang="en-GB" altLang="en-US" sz="3200" dirty="0">
                <a:latin typeface="Kinetic Letters" panose="02000000000000000000" pitchFamily="50" charset="0"/>
              </a:rPr>
              <a:t>If a child understands what they hear, they will understand the same information when they read.</a:t>
            </a:r>
          </a:p>
        </p:txBody>
      </p:sp>
      <p:pic>
        <p:nvPicPr>
          <p:cNvPr id="6" name="Picture 5" descr="St Davids Red on Yellow">
            <a:extLst>
              <a:ext uri="{FF2B5EF4-FFF2-40B4-BE49-F238E27FC236}">
                <a16:creationId xmlns:a16="http://schemas.microsoft.com/office/drawing/2014/main" id="{C3629576-3E67-44C3-9DA8-60EF07AEBD18}"/>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5241" y="61808"/>
            <a:ext cx="999476" cy="93589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868F1-A057-480E-AF65-55BAAF324F31}"/>
              </a:ext>
            </a:extLst>
          </p:cNvPr>
          <p:cNvSpPr>
            <a:spLocks noGrp="1"/>
          </p:cNvSpPr>
          <p:nvPr>
            <p:ph type="title"/>
          </p:nvPr>
        </p:nvSpPr>
        <p:spPr>
          <a:xfrm>
            <a:off x="756313" y="415308"/>
            <a:ext cx="10515600" cy="1325563"/>
          </a:xfrm>
        </p:spPr>
        <p:txBody>
          <a:bodyPr>
            <a:noAutofit/>
          </a:bodyPr>
          <a:lstStyle/>
          <a:p>
            <a:pPr algn="ctr"/>
            <a:r>
              <a:rPr lang="en-GB" sz="8000" b="1" dirty="0">
                <a:solidFill>
                  <a:schemeClr val="tx1"/>
                </a:solidFill>
                <a:latin typeface="Kinetic Letters" panose="02000000000000000000" pitchFamily="50" charset="0"/>
              </a:rPr>
              <a:t>Predict</a:t>
            </a:r>
          </a:p>
        </p:txBody>
      </p:sp>
      <p:sp>
        <p:nvSpPr>
          <p:cNvPr id="3" name="Rectangle 2"/>
          <p:cNvSpPr/>
          <p:nvPr/>
        </p:nvSpPr>
        <p:spPr>
          <a:xfrm>
            <a:off x="756313" y="1740871"/>
            <a:ext cx="6580152" cy="553357"/>
          </a:xfrm>
          <a:prstGeom prst="rect">
            <a:avLst/>
          </a:prstGeom>
          <a:ln w="25400">
            <a:solidFill>
              <a:srgbClr val="0070C0"/>
            </a:solidFill>
          </a:ln>
        </p:spPr>
        <p:txBody>
          <a:bodyPr wrap="square">
            <a:spAutoFit/>
          </a:bodyPr>
          <a:lstStyle/>
          <a:p>
            <a:pPr>
              <a:lnSpc>
                <a:spcPct val="107000"/>
              </a:lnSpc>
              <a:spcAft>
                <a:spcPts val="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Predict what the story is going to be about.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p:cNvPicPr/>
          <p:nvPr/>
        </p:nvPicPr>
        <p:blipFill rotWithShape="1">
          <a:blip r:embed="rId2">
            <a:extLst>
              <a:ext uri="{28A0092B-C50C-407E-A947-70E740481C1C}">
                <a14:useLocalDpi xmlns:a14="http://schemas.microsoft.com/office/drawing/2010/main" val="0"/>
              </a:ext>
            </a:extLst>
          </a:blip>
          <a:srcRect l="5954" t="28811" r="41185" b="25444"/>
          <a:stretch/>
        </p:blipFill>
        <p:spPr bwMode="auto">
          <a:xfrm>
            <a:off x="1336965" y="2533683"/>
            <a:ext cx="3371154" cy="2030090"/>
          </a:xfrm>
          <a:prstGeom prst="rect">
            <a:avLst/>
          </a:prstGeom>
          <a:ln>
            <a:noFill/>
          </a:ln>
          <a:extLst>
            <a:ext uri="{53640926-AAD7-44D8-BBD7-CCE9431645EC}">
              <a14:shadowObscured xmlns:a14="http://schemas.microsoft.com/office/drawing/2010/main"/>
            </a:ext>
          </a:extLst>
        </p:spPr>
      </p:pic>
      <p:sp>
        <p:nvSpPr>
          <p:cNvPr id="5" name="Rectangle 4"/>
          <p:cNvSpPr/>
          <p:nvPr/>
        </p:nvSpPr>
        <p:spPr>
          <a:xfrm>
            <a:off x="4887062" y="3178249"/>
            <a:ext cx="5500947" cy="553357"/>
          </a:xfrm>
          <a:prstGeom prst="rect">
            <a:avLst/>
          </a:prstGeom>
          <a:ln w="25400">
            <a:solidFill>
              <a:srgbClr val="0070C0"/>
            </a:solidFill>
          </a:ln>
        </p:spPr>
        <p:txBody>
          <a:bodyPr wrap="square">
            <a:spAutoFit/>
          </a:bodyPr>
          <a:lstStyle/>
          <a:p>
            <a:pPr>
              <a:lnSpc>
                <a:spcPct val="107000"/>
              </a:lnSpc>
              <a:spcAft>
                <a:spcPts val="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What do you think will happen next?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756312" y="5447794"/>
            <a:ext cx="8547175" cy="553357"/>
          </a:xfrm>
          <a:prstGeom prst="rect">
            <a:avLst/>
          </a:prstGeom>
          <a:ln w="25400">
            <a:solidFill>
              <a:srgbClr val="0070C0"/>
            </a:solidFill>
          </a:ln>
        </p:spPr>
        <p:txBody>
          <a:bodyPr wrap="square">
            <a:spAutoFit/>
          </a:bodyPr>
          <a:lstStyle/>
          <a:p>
            <a:pPr>
              <a:lnSpc>
                <a:spcPct val="107000"/>
              </a:lnSpc>
              <a:spcAft>
                <a:spcPts val="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Listen to the blurb. What do you think the story is about?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descr="St Davids Red on Yellow">
            <a:extLst>
              <a:ext uri="{FF2B5EF4-FFF2-40B4-BE49-F238E27FC236}">
                <a16:creationId xmlns:a16="http://schemas.microsoft.com/office/drawing/2014/main" id="{8CC2C108-EAD5-41A0-8F9B-6B156092D214}"/>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935949" y="186248"/>
            <a:ext cx="999476" cy="935890"/>
          </a:xfrm>
          <a:prstGeom prst="rect">
            <a:avLst/>
          </a:prstGeom>
          <a:noFill/>
          <a:ln>
            <a:noFill/>
          </a:ln>
        </p:spPr>
      </p:pic>
    </p:spTree>
    <p:extLst>
      <p:ext uri="{BB962C8B-B14F-4D97-AF65-F5344CB8AC3E}">
        <p14:creationId xmlns:p14="http://schemas.microsoft.com/office/powerpoint/2010/main" val="678347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868F1-A057-480E-AF65-55BAAF324F31}"/>
              </a:ext>
            </a:extLst>
          </p:cNvPr>
          <p:cNvSpPr>
            <a:spLocks noGrp="1"/>
          </p:cNvSpPr>
          <p:nvPr>
            <p:ph type="title"/>
          </p:nvPr>
        </p:nvSpPr>
        <p:spPr>
          <a:xfrm>
            <a:off x="756313" y="483547"/>
            <a:ext cx="10515600" cy="1325563"/>
          </a:xfrm>
        </p:spPr>
        <p:txBody>
          <a:bodyPr>
            <a:noAutofit/>
          </a:bodyPr>
          <a:lstStyle/>
          <a:p>
            <a:pPr algn="ctr"/>
            <a:r>
              <a:rPr lang="en-GB" sz="8000" b="1" dirty="0">
                <a:solidFill>
                  <a:schemeClr val="tx1"/>
                </a:solidFill>
                <a:latin typeface="Kinetic Letters" panose="02000000000000000000" pitchFamily="50" charset="0"/>
              </a:rPr>
              <a:t>Explain</a:t>
            </a:r>
          </a:p>
        </p:txBody>
      </p:sp>
      <p:sp>
        <p:nvSpPr>
          <p:cNvPr id="3" name="Rectangle 2"/>
          <p:cNvSpPr>
            <a:spLocks noChangeArrowheads="1"/>
          </p:cNvSpPr>
          <p:nvPr/>
        </p:nvSpPr>
        <p:spPr bwMode="auto">
          <a:xfrm>
            <a:off x="309489" y="222269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3073" name="imgBlkFront" descr="https://images-na.ssl-images-amazon.com/images/I/618j7qE1VyL._SY498_BO1,204,203,200_.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782" y="1899639"/>
            <a:ext cx="1560513" cy="156051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282306" y="1809110"/>
            <a:ext cx="4712677" cy="2246769"/>
          </a:xfrm>
          <a:prstGeom prst="rect">
            <a:avLst/>
          </a:prstGeom>
          <a:noFill/>
          <a:ln w="25400">
            <a:solidFill>
              <a:srgbClr val="0070C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rPr>
              <a:t>This week we have enjoyed reading </a:t>
            </a:r>
            <a:r>
              <a:rPr kumimoji="0" lang="en-GB" altLang="en-US" sz="2800" b="1" i="0" u="none" strike="noStrike" cap="none" normalizeH="0" baseline="0" dirty="0">
                <a:ln>
                  <a:noFill/>
                </a:ln>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rPr>
              <a:t>‘The Three Little Pigs’</a:t>
            </a:r>
            <a:r>
              <a:rPr kumimoji="0" lang="en-GB" altLang="en-US" sz="2800" b="0" i="0" u="none" strike="noStrike" cap="none" normalizeH="0" baseline="0" dirty="0">
                <a:ln>
                  <a:noFill/>
                </a:ln>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rPr>
              <a:t> in class. </a:t>
            </a:r>
            <a:endParaRPr kumimoji="0" lang="en-GB" altLang="en-US" sz="2800" b="0" i="0" u="none" strike="noStrike" cap="none" normalizeH="0" baseline="0" dirty="0">
              <a:ln>
                <a:noFill/>
              </a:ln>
              <a:solidFill>
                <a:schemeClr val="tx1"/>
              </a:solidFill>
              <a:effectLst/>
              <a:latin typeface="Kinetic Letters" panose="02000000000000000000" pitchFamily="50"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rPr>
              <a:t>What did you like most about the book? </a:t>
            </a:r>
            <a:endParaRPr kumimoji="0" lang="en-GB" altLang="en-US" sz="2800" b="0" i="0" u="none" strike="noStrike" cap="none" normalizeH="0" baseline="0" dirty="0">
              <a:ln>
                <a:noFill/>
              </a:ln>
              <a:solidFill>
                <a:schemeClr val="tx1"/>
              </a:solidFill>
              <a:effectLst/>
              <a:latin typeface="Kinetic Letters" panose="02000000000000000000" pitchFamily="50" charset="0"/>
            </a:endParaRPr>
          </a:p>
        </p:txBody>
      </p:sp>
      <p:sp>
        <p:nvSpPr>
          <p:cNvPr id="5" name="Rectangle 4"/>
          <p:cNvSpPr/>
          <p:nvPr/>
        </p:nvSpPr>
        <p:spPr>
          <a:xfrm>
            <a:off x="2949955" y="4432885"/>
            <a:ext cx="8321958" cy="671851"/>
          </a:xfrm>
          <a:prstGeom prst="rect">
            <a:avLst/>
          </a:prstGeom>
          <a:ln w="25400">
            <a:solidFill>
              <a:srgbClr val="0070C0"/>
            </a:solidFill>
          </a:ln>
        </p:spPr>
        <p:txBody>
          <a:bodyPr wrap="none">
            <a:spAutoFit/>
          </a:bodyPr>
          <a:lstStyle/>
          <a:p>
            <a:pPr>
              <a:lnSpc>
                <a:spcPct val="150000"/>
              </a:lnSpc>
              <a:spcAft>
                <a:spcPts val="80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Was there anything that you didn’t like about the book?</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angle 6"/>
          <p:cNvSpPr/>
          <p:nvPr/>
        </p:nvSpPr>
        <p:spPr>
          <a:xfrm>
            <a:off x="489044" y="5525341"/>
            <a:ext cx="5333832" cy="589072"/>
          </a:xfrm>
          <a:prstGeom prst="rect">
            <a:avLst/>
          </a:prstGeom>
          <a:ln w="25400">
            <a:solidFill>
              <a:srgbClr val="0070C0"/>
            </a:solidFill>
          </a:ln>
        </p:spPr>
        <p:txBody>
          <a:bodyPr wrap="none">
            <a:spAutoFit/>
          </a:bodyPr>
          <a:lstStyle/>
          <a:p>
            <a:pPr>
              <a:lnSpc>
                <a:spcPct val="150000"/>
              </a:lnSpc>
              <a:spcAft>
                <a:spcPts val="800"/>
              </a:spcAft>
            </a:pPr>
            <a:r>
              <a:rPr lang="en-GB" sz="2400" dirty="0">
                <a:latin typeface="Kinetic Letters" panose="02000000000000000000" pitchFamily="50" charset="0"/>
                <a:ea typeface="Calibri" panose="020F0502020204030204" pitchFamily="34" charset="0"/>
                <a:cs typeface="Times New Roman" panose="02020603050405020304" pitchFamily="18" charset="0"/>
              </a:rPr>
              <a:t>Who was your favourite character? Why?</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7"/>
          <p:cNvSpPr/>
          <p:nvPr/>
        </p:nvSpPr>
        <p:spPr>
          <a:xfrm>
            <a:off x="7757892" y="2282959"/>
            <a:ext cx="3942000" cy="1318181"/>
          </a:xfrm>
          <a:prstGeom prst="rect">
            <a:avLst/>
          </a:prstGeom>
          <a:ln w="25400">
            <a:solidFill>
              <a:srgbClr val="0070C0"/>
            </a:solidFill>
          </a:ln>
        </p:spPr>
        <p:txBody>
          <a:bodyPr wrap="square">
            <a:spAutoFit/>
          </a:bodyPr>
          <a:lstStyle/>
          <a:p>
            <a:pPr>
              <a:lnSpc>
                <a:spcPct val="150000"/>
              </a:lnSpc>
              <a:spcAft>
                <a:spcPts val="80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Would you like to live in this setting?</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descr="St Davids Red on Yellow">
            <a:extLst>
              <a:ext uri="{FF2B5EF4-FFF2-40B4-BE49-F238E27FC236}">
                <a16:creationId xmlns:a16="http://schemas.microsoft.com/office/drawing/2014/main" id="{87631E19-74F8-4EE8-B27E-0393B61654FF}"/>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047321" y="153866"/>
            <a:ext cx="999476" cy="935890"/>
          </a:xfrm>
          <a:prstGeom prst="rect">
            <a:avLst/>
          </a:prstGeom>
          <a:noFill/>
          <a:ln>
            <a:noFill/>
          </a:ln>
        </p:spPr>
      </p:pic>
    </p:spTree>
    <p:extLst>
      <p:ext uri="{BB962C8B-B14F-4D97-AF65-F5344CB8AC3E}">
        <p14:creationId xmlns:p14="http://schemas.microsoft.com/office/powerpoint/2010/main" val="8743092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868F1-A057-480E-AF65-55BAAF324F31}"/>
              </a:ext>
            </a:extLst>
          </p:cNvPr>
          <p:cNvSpPr>
            <a:spLocks noGrp="1"/>
          </p:cNvSpPr>
          <p:nvPr>
            <p:ph type="title"/>
          </p:nvPr>
        </p:nvSpPr>
        <p:spPr>
          <a:xfrm>
            <a:off x="645994" y="388012"/>
            <a:ext cx="10515600" cy="1325563"/>
          </a:xfrm>
        </p:spPr>
        <p:txBody>
          <a:bodyPr>
            <a:noAutofit/>
          </a:bodyPr>
          <a:lstStyle/>
          <a:p>
            <a:pPr algn="ctr"/>
            <a:r>
              <a:rPr lang="en-GB" sz="8000" b="1" dirty="0">
                <a:solidFill>
                  <a:schemeClr val="tx1"/>
                </a:solidFill>
                <a:latin typeface="Kinetic Letters" panose="02000000000000000000" pitchFamily="50" charset="0"/>
              </a:rPr>
              <a:t>Retrieve</a:t>
            </a:r>
          </a:p>
        </p:txBody>
      </p:sp>
      <p:sp>
        <p:nvSpPr>
          <p:cNvPr id="3" name="Rectangle 2"/>
          <p:cNvSpPr/>
          <p:nvPr/>
        </p:nvSpPr>
        <p:spPr>
          <a:xfrm>
            <a:off x="645994" y="1930298"/>
            <a:ext cx="4417325" cy="2838021"/>
          </a:xfrm>
          <a:prstGeom prst="rect">
            <a:avLst/>
          </a:prstGeom>
          <a:ln w="25400">
            <a:solidFill>
              <a:schemeClr val="accent1"/>
            </a:solidFill>
          </a:ln>
        </p:spPr>
        <p:txBody>
          <a:bodyPr wrap="square">
            <a:spAutoFit/>
          </a:bodyPr>
          <a:lstStyle/>
          <a:p>
            <a:pPr lvl="0">
              <a:lnSpc>
                <a:spcPct val="107000"/>
              </a:lnSpc>
              <a:spcAft>
                <a:spcPts val="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Why did Mummy pig tell the children they needed to build houses of their own?</a:t>
            </a:r>
          </a:p>
          <a:p>
            <a:pPr marL="342900" lvl="0" indent="-342900">
              <a:lnSpc>
                <a:spcPct val="107000"/>
              </a:lnSpc>
              <a:spcAft>
                <a:spcPts val="0"/>
              </a:spcAft>
              <a:buFont typeface="Symbol" panose="05050102010706020507" pitchFamily="18" charset="2"/>
              <a:buChar char=""/>
            </a:pPr>
            <a:r>
              <a:rPr lang="en-GB" sz="2800" dirty="0">
                <a:latin typeface="Kinetic Letters" panose="02000000000000000000" pitchFamily="50" charset="0"/>
                <a:ea typeface="Calibri" panose="020F0502020204030204" pitchFamily="34" charset="0"/>
                <a:cs typeface="Times New Roman" panose="02020603050405020304" pitchFamily="18" charset="0"/>
              </a:rPr>
              <a:t>They were too noisy</a:t>
            </a:r>
          </a:p>
          <a:p>
            <a:pPr marL="342900" lvl="0" indent="-342900">
              <a:lnSpc>
                <a:spcPct val="107000"/>
              </a:lnSpc>
              <a:spcAft>
                <a:spcPts val="0"/>
              </a:spcAft>
              <a:buFont typeface="Symbol" panose="05050102010706020507" pitchFamily="18" charset="2"/>
              <a:buChar char=""/>
            </a:pPr>
            <a:r>
              <a:rPr lang="en-GB" sz="2800" dirty="0">
                <a:latin typeface="Kinetic Letters" panose="02000000000000000000" pitchFamily="50" charset="0"/>
                <a:ea typeface="Calibri" panose="020F0502020204030204" pitchFamily="34" charset="0"/>
                <a:cs typeface="Times New Roman" panose="02020603050405020304" pitchFamily="18" charset="0"/>
              </a:rPr>
              <a:t>They were too big</a:t>
            </a:r>
          </a:p>
          <a:p>
            <a:pPr marL="342900" lvl="0" indent="-342900">
              <a:lnSpc>
                <a:spcPct val="107000"/>
              </a:lnSpc>
              <a:spcAft>
                <a:spcPts val="800"/>
              </a:spcAft>
              <a:buFont typeface="Symbol" panose="05050102010706020507" pitchFamily="18" charset="2"/>
              <a:buChar char=""/>
            </a:pPr>
            <a:r>
              <a:rPr lang="en-GB" sz="2800" dirty="0">
                <a:latin typeface="Kinetic Letters" panose="02000000000000000000" pitchFamily="50" charset="0"/>
                <a:ea typeface="Calibri" panose="020F0502020204030204" pitchFamily="34" charset="0"/>
                <a:cs typeface="Times New Roman" panose="02020603050405020304" pitchFamily="18" charset="0"/>
              </a:rPr>
              <a:t>They made too much mess</a:t>
            </a:r>
            <a:endParaRPr lang="en-GB" sz="2800" dirty="0">
              <a:effectLst/>
              <a:latin typeface="Kinetic Letters" panose="02000000000000000000" pitchFamily="50" charset="0"/>
              <a:ea typeface="Calibri" panose="020F0502020204030204" pitchFamily="34" charset="0"/>
              <a:cs typeface="Times New Roman" panose="02020603050405020304" pitchFamily="18" charset="0"/>
            </a:endParaRPr>
          </a:p>
        </p:txBody>
      </p:sp>
      <p:sp>
        <p:nvSpPr>
          <p:cNvPr id="4" name="Rectangle 3"/>
          <p:cNvSpPr/>
          <p:nvPr/>
        </p:nvSpPr>
        <p:spPr>
          <a:xfrm>
            <a:off x="5722961" y="1930298"/>
            <a:ext cx="4417325" cy="532903"/>
          </a:xfrm>
          <a:prstGeom prst="rect">
            <a:avLst/>
          </a:prstGeom>
          <a:ln w="25400">
            <a:solidFill>
              <a:schemeClr val="accent1"/>
            </a:solidFill>
          </a:ln>
        </p:spPr>
        <p:txBody>
          <a:bodyPr wrap="square">
            <a:spAutoFit/>
          </a:bodyPr>
          <a:lstStyle/>
          <a:p>
            <a:pPr lvl="0">
              <a:lnSpc>
                <a:spcPct val="107000"/>
              </a:lnSpc>
              <a:spcAft>
                <a:spcPts val="80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Who were the pigs afraid of?</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angle 10"/>
          <p:cNvSpPr/>
          <p:nvPr/>
        </p:nvSpPr>
        <p:spPr>
          <a:xfrm>
            <a:off x="270074" y="5452349"/>
            <a:ext cx="6900928" cy="833433"/>
          </a:xfrm>
          <a:prstGeom prst="rect">
            <a:avLst/>
          </a:prstGeom>
          <a:ln w="25400">
            <a:solidFill>
              <a:srgbClr val="0070C0"/>
            </a:solidFill>
          </a:ln>
        </p:spPr>
        <p:txBody>
          <a:bodyPr wrap="none">
            <a:spAutoFit/>
          </a:bodyPr>
          <a:lstStyle/>
          <a:p>
            <a:pPr>
              <a:lnSpc>
                <a:spcPct val="200000"/>
              </a:lnSpc>
              <a:spcAft>
                <a:spcPts val="800"/>
              </a:spcAft>
            </a:pPr>
            <a:r>
              <a:rPr lang="en-US" sz="2800" dirty="0">
                <a:latin typeface="Kinetic Letters" panose="02000000000000000000" pitchFamily="50" charset="0"/>
                <a:ea typeface="Calibri" panose="020F0502020204030204" pitchFamily="34" charset="0"/>
                <a:cs typeface="Courier New" panose="02070309020205020404" pitchFamily="49" charset="0"/>
              </a:rPr>
              <a:t>How did the rainbow become colourful again?</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5" name="Picture 14"/>
          <p:cNvPicPr/>
          <p:nvPr/>
        </p:nvPicPr>
        <p:blipFill rotWithShape="1">
          <a:blip r:embed="rId3">
            <a:extLst>
              <a:ext uri="{28A0092B-C50C-407E-A947-70E740481C1C}">
                <a14:useLocalDpi xmlns:a14="http://schemas.microsoft.com/office/drawing/2010/main" val="0"/>
              </a:ext>
            </a:extLst>
          </a:blip>
          <a:srcRect l="18632" t="25493" r="43245" b="13834"/>
          <a:stretch/>
        </p:blipFill>
        <p:spPr bwMode="auto">
          <a:xfrm>
            <a:off x="7434851" y="3821373"/>
            <a:ext cx="3017060" cy="2699410"/>
          </a:xfrm>
          <a:prstGeom prst="rect">
            <a:avLst/>
          </a:prstGeom>
          <a:ln>
            <a:noFill/>
          </a:ln>
          <a:extLst>
            <a:ext uri="{53640926-AAD7-44D8-BBD7-CCE9431645EC}">
              <a14:shadowObscured xmlns:a14="http://schemas.microsoft.com/office/drawing/2010/main"/>
            </a:ext>
          </a:extLst>
        </p:spPr>
      </p:pic>
      <p:sp>
        <p:nvSpPr>
          <p:cNvPr id="12" name="Rectangle 11"/>
          <p:cNvSpPr/>
          <p:nvPr/>
        </p:nvSpPr>
        <p:spPr>
          <a:xfrm>
            <a:off x="5354251" y="3231038"/>
            <a:ext cx="6808082" cy="523220"/>
          </a:xfrm>
          <a:prstGeom prst="rect">
            <a:avLst/>
          </a:prstGeom>
          <a:ln w="25400">
            <a:solidFill>
              <a:srgbClr val="0070C0"/>
            </a:solidFill>
          </a:ln>
        </p:spPr>
        <p:txBody>
          <a:bodyPr wrap="none">
            <a:spAutoFit/>
          </a:bodyPr>
          <a:lstStyle/>
          <a:p>
            <a:r>
              <a:rPr lang="en-GB" sz="2800" dirty="0">
                <a:latin typeface="Kinetic Letters" panose="02000000000000000000" pitchFamily="50" charset="0"/>
                <a:ea typeface="Calibri" panose="020F0502020204030204" pitchFamily="34" charset="0"/>
                <a:cs typeface="Times New Roman" panose="02020603050405020304" pitchFamily="18" charset="0"/>
              </a:rPr>
              <a:t>What information would be find on page 46? </a:t>
            </a:r>
            <a:endParaRPr lang="en-GB" sz="2800" dirty="0"/>
          </a:p>
        </p:txBody>
      </p:sp>
      <p:pic>
        <p:nvPicPr>
          <p:cNvPr id="8" name="Picture 7" descr="St Davids Red on Yellow">
            <a:extLst>
              <a:ext uri="{FF2B5EF4-FFF2-40B4-BE49-F238E27FC236}">
                <a16:creationId xmlns:a16="http://schemas.microsoft.com/office/drawing/2014/main" id="{1C7381A1-0293-4361-B5F5-817B3AB1BA58}"/>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813641" y="247025"/>
            <a:ext cx="999476" cy="935890"/>
          </a:xfrm>
          <a:prstGeom prst="rect">
            <a:avLst/>
          </a:prstGeom>
          <a:noFill/>
          <a:ln>
            <a:noFill/>
          </a:ln>
        </p:spPr>
      </p:pic>
    </p:spTree>
    <p:extLst>
      <p:ext uri="{BB962C8B-B14F-4D97-AF65-F5344CB8AC3E}">
        <p14:creationId xmlns:p14="http://schemas.microsoft.com/office/powerpoint/2010/main" val="39713098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868F1-A057-480E-AF65-55BAAF324F31}"/>
              </a:ext>
            </a:extLst>
          </p:cNvPr>
          <p:cNvSpPr>
            <a:spLocks noGrp="1"/>
          </p:cNvSpPr>
          <p:nvPr>
            <p:ph type="title"/>
          </p:nvPr>
        </p:nvSpPr>
        <p:spPr>
          <a:xfrm>
            <a:off x="797256" y="483546"/>
            <a:ext cx="10515600" cy="1325563"/>
          </a:xfrm>
        </p:spPr>
        <p:txBody>
          <a:bodyPr>
            <a:noAutofit/>
          </a:bodyPr>
          <a:lstStyle/>
          <a:p>
            <a:pPr algn="ctr"/>
            <a:r>
              <a:rPr lang="en-GB" sz="8000" b="1" dirty="0">
                <a:solidFill>
                  <a:schemeClr val="tx1"/>
                </a:solidFill>
                <a:latin typeface="Kinetic Letters" panose="02000000000000000000" pitchFamily="50" charset="0"/>
              </a:rPr>
              <a:t>Sequence</a:t>
            </a:r>
          </a:p>
        </p:txBody>
      </p:sp>
      <p:pic>
        <p:nvPicPr>
          <p:cNvPr id="3" name="Picture 2"/>
          <p:cNvPicPr>
            <a:picLocks noChangeAspect="1"/>
          </p:cNvPicPr>
          <p:nvPr/>
        </p:nvPicPr>
        <p:blipFill rotWithShape="1">
          <a:blip r:embed="rId2"/>
          <a:srcRect l="24231" t="28125" r="22033" b="23554"/>
          <a:stretch/>
        </p:blipFill>
        <p:spPr>
          <a:xfrm>
            <a:off x="303474" y="2688608"/>
            <a:ext cx="5933554" cy="3534770"/>
          </a:xfrm>
          <a:prstGeom prst="rect">
            <a:avLst/>
          </a:prstGeom>
        </p:spPr>
      </p:pic>
      <p:sp>
        <p:nvSpPr>
          <p:cNvPr id="4" name="Rectangle 3"/>
          <p:cNvSpPr/>
          <p:nvPr/>
        </p:nvSpPr>
        <p:spPr>
          <a:xfrm>
            <a:off x="535485" y="1828800"/>
            <a:ext cx="3504251" cy="865173"/>
          </a:xfrm>
          <a:prstGeom prst="rect">
            <a:avLst/>
          </a:prstGeom>
          <a:ln w="25400">
            <a:solidFill>
              <a:srgbClr val="0070C0"/>
            </a:solidFill>
          </a:ln>
        </p:spPr>
        <p:txBody>
          <a:bodyPr wrap="square">
            <a:spAutoFit/>
          </a:bodyPr>
          <a:lstStyle/>
          <a:p>
            <a:pPr>
              <a:lnSpc>
                <a:spcPct val="107000"/>
              </a:lnSpc>
              <a:spcAft>
                <a:spcPts val="800"/>
              </a:spcAft>
              <a:tabLst>
                <a:tab pos="3941445" algn="l"/>
              </a:tabLst>
            </a:pPr>
            <a:r>
              <a:rPr lang="en-GB" sz="2400" dirty="0">
                <a:effectLst/>
                <a:latin typeface="Kinetic Letters" panose="02000000000000000000" pitchFamily="50" charset="0"/>
                <a:ea typeface="Calibri" panose="020F0502020204030204" pitchFamily="34" charset="0"/>
                <a:cs typeface="Times New Roman" panose="02020603050405020304" pitchFamily="18" charset="0"/>
              </a:rPr>
              <a:t>Can you sequence the pictures? </a:t>
            </a:r>
          </a:p>
        </p:txBody>
      </p:sp>
      <p:sp>
        <p:nvSpPr>
          <p:cNvPr id="5" name="Rectangle 4"/>
          <p:cNvSpPr/>
          <p:nvPr/>
        </p:nvSpPr>
        <p:spPr>
          <a:xfrm>
            <a:off x="6237028" y="1760204"/>
            <a:ext cx="1537041" cy="1454950"/>
          </a:xfrm>
          <a:prstGeom prst="rect">
            <a:avLst/>
          </a:prstGeom>
          <a:ln w="25400">
            <a:solidFill>
              <a:srgbClr val="0070C0"/>
            </a:solidFill>
          </a:ln>
        </p:spPr>
        <p:txBody>
          <a:bodyPr wrap="square">
            <a:spAutoFit/>
          </a:bodyPr>
          <a:lstStyle/>
          <a:p>
            <a:pPr>
              <a:lnSpc>
                <a:spcPct val="107000"/>
              </a:lnSpc>
              <a:spcAft>
                <a:spcPts val="800"/>
              </a:spcAft>
              <a:tabLst>
                <a:tab pos="3941445" algn="l"/>
              </a:tabLst>
            </a:pPr>
            <a:r>
              <a:rPr lang="en-GB" sz="2800" dirty="0">
                <a:effectLst/>
                <a:latin typeface="Kinetic Letters" panose="02000000000000000000" pitchFamily="50" charset="0"/>
                <a:ea typeface="Calibri" panose="020F0502020204030204" pitchFamily="34" charset="0"/>
                <a:cs typeface="Times New Roman" panose="02020603050405020304" pitchFamily="18" charset="0"/>
              </a:rPr>
              <a:t>What happens next?</a:t>
            </a:r>
          </a:p>
        </p:txBody>
      </p:sp>
      <p:sp>
        <p:nvSpPr>
          <p:cNvPr id="6" name="Rectangle 5"/>
          <p:cNvSpPr/>
          <p:nvPr/>
        </p:nvSpPr>
        <p:spPr>
          <a:xfrm>
            <a:off x="8006080" y="3258175"/>
            <a:ext cx="3982719" cy="671851"/>
          </a:xfrm>
          <a:prstGeom prst="rect">
            <a:avLst/>
          </a:prstGeom>
          <a:ln w="25400">
            <a:solidFill>
              <a:srgbClr val="0070C0"/>
            </a:solidFill>
          </a:ln>
        </p:spPr>
        <p:txBody>
          <a:bodyPr wrap="square">
            <a:spAutoFit/>
          </a:bodyPr>
          <a:lstStyle/>
          <a:p>
            <a:pPr>
              <a:lnSpc>
                <a:spcPct val="150000"/>
              </a:lnSpc>
              <a:spcAft>
                <a:spcPts val="80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What happened first?</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angle 6"/>
          <p:cNvSpPr/>
          <p:nvPr/>
        </p:nvSpPr>
        <p:spPr>
          <a:xfrm>
            <a:off x="6641910" y="4621200"/>
            <a:ext cx="5190699" cy="1384995"/>
          </a:xfrm>
          <a:prstGeom prst="rect">
            <a:avLst/>
          </a:prstGeom>
          <a:ln w="25400">
            <a:solidFill>
              <a:srgbClr val="0070C0"/>
            </a:solidFill>
          </a:ln>
        </p:spPr>
        <p:txBody>
          <a:bodyPr wrap="square">
            <a:spAutoFit/>
          </a:bodyPr>
          <a:lstStyle/>
          <a:p>
            <a:pPr>
              <a:lnSpc>
                <a:spcPct val="150000"/>
              </a:lnSpc>
              <a:spcAft>
                <a:spcPts val="80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What happened at the beginning, middle and end of the story?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descr="St Davids Red on Yellow">
            <a:extLst>
              <a:ext uri="{FF2B5EF4-FFF2-40B4-BE49-F238E27FC236}">
                <a16:creationId xmlns:a16="http://schemas.microsoft.com/office/drawing/2014/main" id="{448A44F5-A30D-4E76-9BBF-7E6A42347361}"/>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33133" y="212197"/>
            <a:ext cx="999476" cy="935890"/>
          </a:xfrm>
          <a:prstGeom prst="rect">
            <a:avLst/>
          </a:prstGeom>
          <a:noFill/>
          <a:ln>
            <a:noFill/>
          </a:ln>
        </p:spPr>
      </p:pic>
    </p:spTree>
    <p:extLst>
      <p:ext uri="{BB962C8B-B14F-4D97-AF65-F5344CB8AC3E}">
        <p14:creationId xmlns:p14="http://schemas.microsoft.com/office/powerpoint/2010/main" val="11376486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DB8EE68-0638-4B18-9BAE-E21AF91DA936}"/>
              </a:ext>
            </a:extLst>
          </p:cNvPr>
          <p:cNvSpPr>
            <a:spLocks noGrp="1"/>
          </p:cNvSpPr>
          <p:nvPr>
            <p:ph type="title"/>
          </p:nvPr>
        </p:nvSpPr>
        <p:spPr>
          <a:xfrm>
            <a:off x="1469814" y="508000"/>
            <a:ext cx="8596668" cy="1320800"/>
          </a:xfrm>
        </p:spPr>
        <p:txBody>
          <a:bodyPr>
            <a:normAutofit/>
          </a:bodyPr>
          <a:lstStyle/>
          <a:p>
            <a:r>
              <a:rPr lang="en-GB" sz="4400" b="1" dirty="0">
                <a:solidFill>
                  <a:schemeClr val="tx1"/>
                </a:solidFill>
              </a:rPr>
              <a:t>What to do if your child is stuck</a:t>
            </a:r>
          </a:p>
        </p:txBody>
      </p:sp>
      <p:sp>
        <p:nvSpPr>
          <p:cNvPr id="4" name="Content Placeholder 3">
            <a:extLst>
              <a:ext uri="{FF2B5EF4-FFF2-40B4-BE49-F238E27FC236}">
                <a16:creationId xmlns:a16="http://schemas.microsoft.com/office/drawing/2014/main" id="{19E34CFF-B68F-46A0-8166-F614C0B58E07}"/>
              </a:ext>
            </a:extLst>
          </p:cNvPr>
          <p:cNvSpPr>
            <a:spLocks noGrp="1"/>
          </p:cNvSpPr>
          <p:nvPr>
            <p:ph idx="1"/>
          </p:nvPr>
        </p:nvSpPr>
        <p:spPr>
          <a:xfrm>
            <a:off x="1070766" y="1468844"/>
            <a:ext cx="10400128" cy="5272198"/>
          </a:xfrm>
        </p:spPr>
        <p:txBody>
          <a:bodyPr>
            <a:noAutofit/>
          </a:bodyPr>
          <a:lstStyle/>
          <a:p>
            <a:pPr>
              <a:spcBef>
                <a:spcPts val="0"/>
              </a:spcBef>
              <a:defRPr/>
            </a:pPr>
            <a:r>
              <a:rPr lang="en-GB" sz="4400" dirty="0">
                <a:latin typeface="Kinetic Letters" panose="02000000000000000000" pitchFamily="50" charset="0"/>
              </a:rPr>
              <a:t>Use phonics first. What sound does the word begin with? Can you say the sounds in the word? Blend them together.</a:t>
            </a:r>
          </a:p>
          <a:p>
            <a:pPr>
              <a:spcBef>
                <a:spcPts val="0"/>
              </a:spcBef>
              <a:defRPr/>
            </a:pPr>
            <a:r>
              <a:rPr lang="en-GB" sz="4400" dirty="0">
                <a:latin typeface="Kinetic Letters" panose="02000000000000000000" pitchFamily="50" charset="0"/>
              </a:rPr>
              <a:t>Read to the end of the sentence. What would make sense?</a:t>
            </a:r>
          </a:p>
          <a:p>
            <a:pPr>
              <a:spcBef>
                <a:spcPts val="0"/>
              </a:spcBef>
              <a:defRPr/>
            </a:pPr>
            <a:r>
              <a:rPr lang="en-GB" sz="4400" dirty="0">
                <a:latin typeface="Kinetic Letters" panose="02000000000000000000" pitchFamily="50" charset="0"/>
              </a:rPr>
              <a:t>Does it sound right?</a:t>
            </a:r>
          </a:p>
          <a:p>
            <a:pPr>
              <a:spcBef>
                <a:spcPts val="0"/>
              </a:spcBef>
              <a:defRPr/>
            </a:pPr>
            <a:r>
              <a:rPr lang="en-GB" sz="4400" dirty="0">
                <a:latin typeface="Kinetic Letters" panose="02000000000000000000" pitchFamily="50" charset="0"/>
              </a:rPr>
              <a:t>Look at the picture. Does it help?</a:t>
            </a:r>
          </a:p>
        </p:txBody>
      </p:sp>
      <p:pic>
        <p:nvPicPr>
          <p:cNvPr id="7" name="Picture 6" descr="http://somdparents.com/wp-content/uploads/2016/07/kids-books2-1024x640.jpg">
            <a:extLst>
              <a:ext uri="{FF2B5EF4-FFF2-40B4-BE49-F238E27FC236}">
                <a16:creationId xmlns:a16="http://schemas.microsoft.com/office/drawing/2014/main" id="{DA6521B6-67F8-40AD-899C-8C6D1104890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72854" y="4195072"/>
            <a:ext cx="2592869" cy="18053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St Davids Red on Yellow">
            <a:extLst>
              <a:ext uri="{FF2B5EF4-FFF2-40B4-BE49-F238E27FC236}">
                <a16:creationId xmlns:a16="http://schemas.microsoft.com/office/drawing/2014/main" id="{9D7DA0A2-4672-492F-8725-94C6AC51EB0E}"/>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71156" y="232510"/>
            <a:ext cx="999476" cy="93589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9DDDF5-E08F-498C-BC2E-F2D9CC5DE71C}"/>
              </a:ext>
            </a:extLst>
          </p:cNvPr>
          <p:cNvSpPr>
            <a:spLocks noGrp="1"/>
          </p:cNvSpPr>
          <p:nvPr>
            <p:ph type="title"/>
          </p:nvPr>
        </p:nvSpPr>
        <p:spPr>
          <a:xfrm>
            <a:off x="1247381" y="556437"/>
            <a:ext cx="7456573" cy="964019"/>
          </a:xfrm>
        </p:spPr>
        <p:txBody>
          <a:bodyPr>
            <a:normAutofit/>
          </a:bodyPr>
          <a:lstStyle/>
          <a:p>
            <a:pPr algn="ctr"/>
            <a:r>
              <a:rPr lang="en-GB" sz="4500" b="1" dirty="0">
                <a:solidFill>
                  <a:schemeClr val="tx1"/>
                </a:solidFill>
              </a:rPr>
              <a:t>Reading with your child</a:t>
            </a:r>
          </a:p>
        </p:txBody>
      </p:sp>
      <p:pic>
        <p:nvPicPr>
          <p:cNvPr id="4098" name="Picture 1" descr="image001">
            <a:extLst>
              <a:ext uri="{FF2B5EF4-FFF2-40B4-BE49-F238E27FC236}">
                <a16:creationId xmlns:a16="http://schemas.microsoft.com/office/drawing/2014/main" id="{BCCA8036-9DB0-46AA-9ECC-2397B1125F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5832" y="1520456"/>
            <a:ext cx="9340549" cy="5226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St Davids Red on Yellow">
            <a:extLst>
              <a:ext uri="{FF2B5EF4-FFF2-40B4-BE49-F238E27FC236}">
                <a16:creationId xmlns:a16="http://schemas.microsoft.com/office/drawing/2014/main" id="{6BA196B8-4D66-4901-8865-65D43908231B}"/>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54281" y="233109"/>
            <a:ext cx="999476" cy="935890"/>
          </a:xfrm>
          <a:prstGeom prst="rect">
            <a:avLst/>
          </a:prstGeom>
          <a:noFill/>
          <a:ln>
            <a:noFill/>
          </a:ln>
        </p:spPr>
      </p:pic>
    </p:spTree>
    <p:extLst>
      <p:ext uri="{BB962C8B-B14F-4D97-AF65-F5344CB8AC3E}">
        <p14:creationId xmlns:p14="http://schemas.microsoft.com/office/powerpoint/2010/main" val="7086584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38E1B-9BED-8E59-DFD3-C7CAFA663EDD}"/>
              </a:ext>
            </a:extLst>
          </p:cNvPr>
          <p:cNvSpPr>
            <a:spLocks noGrp="1"/>
          </p:cNvSpPr>
          <p:nvPr>
            <p:ph type="title"/>
          </p:nvPr>
        </p:nvSpPr>
        <p:spPr>
          <a:xfrm>
            <a:off x="2671684" y="467567"/>
            <a:ext cx="11286763" cy="766861"/>
          </a:xfrm>
        </p:spPr>
        <p:txBody>
          <a:bodyPr/>
          <a:lstStyle/>
          <a:p>
            <a:r>
              <a:rPr lang="en-GB" dirty="0"/>
              <a:t>HF word games</a:t>
            </a:r>
          </a:p>
        </p:txBody>
      </p:sp>
      <p:pic>
        <p:nvPicPr>
          <p:cNvPr id="3074" name="Picture 2">
            <a:extLst>
              <a:ext uri="{FF2B5EF4-FFF2-40B4-BE49-F238E27FC236}">
                <a16:creationId xmlns:a16="http://schemas.microsoft.com/office/drawing/2014/main" id="{35AF50DA-AB3F-2CA9-21FE-545F450D55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334" y="3875923"/>
            <a:ext cx="2596011" cy="166176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5E9F7C0C-152A-2925-4E7E-F8DA55F73418}"/>
              </a:ext>
            </a:extLst>
          </p:cNvPr>
          <p:cNvPicPr>
            <a:picLocks noChangeAspect="1"/>
          </p:cNvPicPr>
          <p:nvPr/>
        </p:nvPicPr>
        <p:blipFill>
          <a:blip r:embed="rId3"/>
          <a:stretch>
            <a:fillRect/>
          </a:stretch>
        </p:blipFill>
        <p:spPr>
          <a:xfrm>
            <a:off x="6700787" y="3776247"/>
            <a:ext cx="2943245" cy="1445704"/>
          </a:xfrm>
          <a:prstGeom prst="rect">
            <a:avLst/>
          </a:prstGeom>
        </p:spPr>
      </p:pic>
      <p:pic>
        <p:nvPicPr>
          <p:cNvPr id="13" name="Content Placeholder 12">
            <a:extLst>
              <a:ext uri="{FF2B5EF4-FFF2-40B4-BE49-F238E27FC236}">
                <a16:creationId xmlns:a16="http://schemas.microsoft.com/office/drawing/2014/main" id="{A8C78286-2FE1-D761-7376-92A5B09F96B7}"/>
              </a:ext>
            </a:extLst>
          </p:cNvPr>
          <p:cNvPicPr>
            <a:picLocks noGrp="1" noChangeAspect="1"/>
          </p:cNvPicPr>
          <p:nvPr>
            <p:ph idx="1"/>
          </p:nvPr>
        </p:nvPicPr>
        <p:blipFill>
          <a:blip r:embed="rId4"/>
          <a:stretch>
            <a:fillRect/>
          </a:stretch>
        </p:blipFill>
        <p:spPr>
          <a:xfrm>
            <a:off x="859316" y="1496217"/>
            <a:ext cx="2414029" cy="2379706"/>
          </a:xfrm>
          <a:prstGeom prst="rect">
            <a:avLst/>
          </a:prstGeom>
        </p:spPr>
      </p:pic>
      <p:pic>
        <p:nvPicPr>
          <p:cNvPr id="15" name="Picture 14">
            <a:extLst>
              <a:ext uri="{FF2B5EF4-FFF2-40B4-BE49-F238E27FC236}">
                <a16:creationId xmlns:a16="http://schemas.microsoft.com/office/drawing/2014/main" id="{06929BA3-2EC8-A277-A200-D590B8028835}"/>
              </a:ext>
            </a:extLst>
          </p:cNvPr>
          <p:cNvPicPr>
            <a:picLocks noChangeAspect="1"/>
          </p:cNvPicPr>
          <p:nvPr/>
        </p:nvPicPr>
        <p:blipFill>
          <a:blip r:embed="rId5"/>
          <a:stretch>
            <a:fillRect/>
          </a:stretch>
        </p:blipFill>
        <p:spPr>
          <a:xfrm>
            <a:off x="6794339" y="1378303"/>
            <a:ext cx="2756142" cy="2397944"/>
          </a:xfrm>
          <a:prstGeom prst="rect">
            <a:avLst/>
          </a:prstGeom>
        </p:spPr>
      </p:pic>
    </p:spTree>
    <p:extLst>
      <p:ext uri="{BB962C8B-B14F-4D97-AF65-F5344CB8AC3E}">
        <p14:creationId xmlns:p14="http://schemas.microsoft.com/office/powerpoint/2010/main" val="7083922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B7E6091E-479D-4F91-8392-CDD80EEB8341}"/>
              </a:ext>
            </a:extLst>
          </p:cNvPr>
          <p:cNvSpPr>
            <a:spLocks noGrp="1"/>
          </p:cNvSpPr>
          <p:nvPr>
            <p:ph type="body" idx="1"/>
          </p:nvPr>
        </p:nvSpPr>
        <p:spPr>
          <a:xfrm>
            <a:off x="2519680" y="711200"/>
            <a:ext cx="7450484" cy="1503363"/>
          </a:xfrm>
        </p:spPr>
        <p:txBody>
          <a:bodyPr>
            <a:noAutofit/>
          </a:bodyPr>
          <a:lstStyle/>
          <a:p>
            <a:pPr algn="ctr">
              <a:defRPr/>
            </a:pPr>
            <a:r>
              <a:rPr lang="en-GB" sz="13800" dirty="0">
                <a:solidFill>
                  <a:schemeClr val="tx1"/>
                </a:solidFill>
                <a:latin typeface="Kinetic Letters" panose="02000000000000000000" pitchFamily="50" charset="0"/>
              </a:rPr>
              <a:t>Have fun!</a:t>
            </a:r>
          </a:p>
        </p:txBody>
      </p:sp>
      <p:pic>
        <p:nvPicPr>
          <p:cNvPr id="5" name="Picture 4" descr="http://somdparents.com/wp-content/uploads/2016/07/kids-books2-1024x640.jpg">
            <a:extLst>
              <a:ext uri="{FF2B5EF4-FFF2-40B4-BE49-F238E27FC236}">
                <a16:creationId xmlns:a16="http://schemas.microsoft.com/office/drawing/2014/main" id="{DA6521B6-67F8-40AD-899C-8C6D1104890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30305" y="2931290"/>
            <a:ext cx="5179379" cy="360624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St Davids Red on Yellow">
            <a:extLst>
              <a:ext uri="{FF2B5EF4-FFF2-40B4-BE49-F238E27FC236}">
                <a16:creationId xmlns:a16="http://schemas.microsoft.com/office/drawing/2014/main" id="{8218FEEF-F073-4F8D-A15E-43CC9FA29102}"/>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915241" y="104190"/>
            <a:ext cx="999476" cy="935890"/>
          </a:xfrm>
          <a:prstGeom prst="rect">
            <a:avLst/>
          </a:prstGeom>
          <a:noFill/>
          <a:ln>
            <a:noFill/>
          </a:ln>
        </p:spPr>
      </p:pic>
    </p:spTree>
  </p:cSld>
  <p:clrMapOvr>
    <a:masterClrMapping/>
  </p:clrMapOvr>
</p:sld>
</file>

<file path=ppt/theme/theme1.xml><?xml version="1.0" encoding="utf-8"?>
<a:theme xmlns:a="http://schemas.openxmlformats.org/drawingml/2006/main" name="Facet">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5041</TotalTime>
  <Words>754</Words>
  <Application>Microsoft Office PowerPoint</Application>
  <PresentationFormat>Widescreen</PresentationFormat>
  <Paragraphs>88</Paragraphs>
  <Slides>15</Slides>
  <Notes>4</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15</vt:i4>
      </vt:variant>
    </vt:vector>
  </HeadingPairs>
  <TitlesOfParts>
    <vt:vector size="25" baseType="lpstr">
      <vt:lpstr>Arial</vt:lpstr>
      <vt:lpstr>Calibri</vt:lpstr>
      <vt:lpstr>Cooper Black</vt:lpstr>
      <vt:lpstr>Kinetic Letters</vt:lpstr>
      <vt:lpstr>Leelawadee</vt:lpstr>
      <vt:lpstr>Symbol</vt:lpstr>
      <vt:lpstr>Trebuchet MS</vt:lpstr>
      <vt:lpstr>Wingdings 3</vt:lpstr>
      <vt:lpstr>Facet</vt:lpstr>
      <vt:lpstr>Picture</vt:lpstr>
      <vt:lpstr>Reading Cafe Reception and Year 1  </vt:lpstr>
      <vt:lpstr>PowerPoint Presentation</vt:lpstr>
      <vt:lpstr>PowerPoint Presentation</vt:lpstr>
      <vt:lpstr>PowerPoint Presentation</vt:lpstr>
      <vt:lpstr>    </vt:lpstr>
      <vt:lpstr>    </vt:lpstr>
      <vt:lpstr>Reading requires two skills:  </vt:lpstr>
      <vt:lpstr>Predict</vt:lpstr>
      <vt:lpstr>Explain</vt:lpstr>
      <vt:lpstr>Retrieve</vt:lpstr>
      <vt:lpstr>Sequence</vt:lpstr>
      <vt:lpstr>What to do if your child is stuck</vt:lpstr>
      <vt:lpstr>Reading with your child</vt:lpstr>
      <vt:lpstr>HF word games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dc:title>
  <dc:creator>Lian</dc:creator>
  <cp:lastModifiedBy>Donna Squirrell</cp:lastModifiedBy>
  <cp:revision>80</cp:revision>
  <cp:lastPrinted>2020-02-05T12:41:41Z</cp:lastPrinted>
  <dcterms:created xsi:type="dcterms:W3CDTF">2017-10-26T17:12:57Z</dcterms:created>
  <dcterms:modified xsi:type="dcterms:W3CDTF">2025-10-14T19:04:47Z</dcterms:modified>
</cp:coreProperties>
</file>